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57" r:id="rId2"/>
    <p:sldId id="316" r:id="rId3"/>
    <p:sldId id="317" r:id="rId4"/>
    <p:sldId id="321" r:id="rId5"/>
    <p:sldId id="322" r:id="rId6"/>
    <p:sldId id="323" r:id="rId7"/>
    <p:sldId id="324" r:id="rId8"/>
    <p:sldId id="328" r:id="rId9"/>
    <p:sldId id="330" r:id="rId10"/>
    <p:sldId id="331" r:id="rId11"/>
    <p:sldId id="332" r:id="rId12"/>
    <p:sldId id="333" r:id="rId13"/>
    <p:sldId id="314" r:id="rId14"/>
    <p:sldId id="334" r:id="rId15"/>
    <p:sldId id="329" r:id="rId16"/>
    <p:sldId id="326" r:id="rId17"/>
    <p:sldId id="327" r:id="rId18"/>
    <p:sldId id="313" r:id="rId1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CC"/>
    <a:srgbClr val="0033CC"/>
    <a:srgbClr val="0066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306" autoAdjust="0"/>
    <p:restoredTop sz="72035" autoAdjust="0"/>
  </p:normalViewPr>
  <p:slideViewPr>
    <p:cSldViewPr>
      <p:cViewPr varScale="1">
        <p:scale>
          <a:sx n="75" d="100"/>
          <a:sy n="75" d="100"/>
        </p:scale>
        <p:origin x="-14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64"/>
    </p:cViewPr>
  </p:sorterViewPr>
  <p:notesViewPr>
    <p:cSldViewPr>
      <p:cViewPr>
        <p:scale>
          <a:sx n="100" d="100"/>
          <a:sy n="100" d="100"/>
        </p:scale>
        <p:origin x="-1224" y="1008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A08DE3FC-F339-4180-8888-035CF1A1979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</a:defRPr>
            </a:lvl1pPr>
          </a:lstStyle>
          <a:p>
            <a:endParaRPr lang="en-GB" alt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</a:defRPr>
            </a:lvl1pPr>
          </a:lstStyle>
          <a:p>
            <a:endParaRPr lang="en-GB" altLang="en-GB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noProof="0" smtClean="0"/>
              <a:t>Click to edit Master text styles</a:t>
            </a:r>
          </a:p>
          <a:p>
            <a:pPr lvl="1"/>
            <a:r>
              <a:rPr lang="en-GB" altLang="en-GB" noProof="0" smtClean="0"/>
              <a:t>Second level</a:t>
            </a:r>
          </a:p>
          <a:p>
            <a:pPr lvl="2"/>
            <a:r>
              <a:rPr lang="en-GB" altLang="en-GB" noProof="0" smtClean="0"/>
              <a:t>Third level</a:t>
            </a:r>
          </a:p>
          <a:p>
            <a:pPr lvl="3"/>
            <a:r>
              <a:rPr lang="en-GB" altLang="en-GB" noProof="0" smtClean="0"/>
              <a:t>Fourth level</a:t>
            </a:r>
          </a:p>
          <a:p>
            <a:pPr lvl="4"/>
            <a:r>
              <a:rPr lang="en-GB" alt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</a:defRPr>
            </a:lvl1pPr>
          </a:lstStyle>
          <a:p>
            <a:endParaRPr lang="en-GB" alt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</a:defRPr>
            </a:lvl1pPr>
          </a:lstStyle>
          <a:p>
            <a:fld id="{781448E8-A0AD-4EF9-8ACC-CC45EA8B99C8}" type="slidenum">
              <a:rPr lang="en-GB" altLang="en-GB"/>
              <a:pPr/>
              <a:t>‹#›</a:t>
            </a:fld>
            <a:endParaRPr lang="en-GB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idBlue10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8 Resim" descr="logo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428625"/>
            <a:ext cx="14287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September 21, 2009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9F968C-9268-41BD-A911-21BACAFC77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5DE086-EBC7-4040-9231-6C0935BCB68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129698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51375" y="2708275"/>
            <a:ext cx="4168775" cy="1652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51375" y="4513263"/>
            <a:ext cx="4168775" cy="16525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EA71CC-7E4F-45FF-8D3E-1582CB5B5A4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835D3D-E46B-4B75-8697-111E81856C3A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5" name="Picture 8" descr="STANDARM_WITH_ROA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6069496"/>
            <a:ext cx="2786050" cy="788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4365ED-23CB-4A29-9A20-C7407DF79EA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1A1D8C-DD23-4D3D-9451-7B0ACB8DD4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812C6F-0397-4E9F-883A-F511843844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EDD8D6-6E12-459B-A202-A10171885AF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6CDDFB-A435-4FE9-AA03-314C3F89510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8B88AA-9A34-442B-8B5C-732A71B4287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12088" y="6337300"/>
            <a:ext cx="1008062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18227F-5AB1-4D3E-9755-39D982F2A1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pic>
        <p:nvPicPr>
          <p:cNvPr id="2052" name="Picture 5" descr="MidBlue9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5 Resim" descr="logo.gif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625" y="0"/>
            <a:ext cx="107156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2 Altbilgi Yer Tutucusu"/>
          <p:cNvSpPr txBox="1">
            <a:spLocks/>
          </p:cNvSpPr>
          <p:nvPr userDrawn="1"/>
        </p:nvSpPr>
        <p:spPr bwMode="auto">
          <a:xfrm>
            <a:off x="214313" y="6381750"/>
            <a:ext cx="607219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tr-TR" sz="1200" dirty="0">
                <a:latin typeface="Arial" charset="0"/>
              </a:rPr>
              <a:t>COSIT – </a:t>
            </a:r>
            <a:r>
              <a:rPr lang="tr-TR" sz="1200" dirty="0" err="1">
                <a:latin typeface="Arial" charset="0"/>
              </a:rPr>
              <a:t>Spatial</a:t>
            </a:r>
            <a:r>
              <a:rPr lang="tr-TR" sz="1200" dirty="0">
                <a:latin typeface="Arial" charset="0"/>
              </a:rPr>
              <a:t> </a:t>
            </a:r>
            <a:r>
              <a:rPr lang="tr-TR" sz="1200" dirty="0" err="1">
                <a:latin typeface="Arial" charset="0"/>
              </a:rPr>
              <a:t>and</a:t>
            </a:r>
            <a:r>
              <a:rPr lang="tr-TR" sz="1200" dirty="0">
                <a:latin typeface="Arial" charset="0"/>
              </a:rPr>
              <a:t> </a:t>
            </a:r>
            <a:r>
              <a:rPr lang="tr-TR" sz="1200" dirty="0" err="1">
                <a:latin typeface="Arial" charset="0"/>
              </a:rPr>
              <a:t>Temporal</a:t>
            </a:r>
            <a:r>
              <a:rPr lang="tr-TR" sz="1200" dirty="0">
                <a:latin typeface="Arial" charset="0"/>
              </a:rPr>
              <a:t> </a:t>
            </a:r>
            <a:r>
              <a:rPr lang="tr-TR" sz="1200" dirty="0" err="1">
                <a:latin typeface="Arial" charset="0"/>
              </a:rPr>
              <a:t>Reasoning</a:t>
            </a:r>
            <a:r>
              <a:rPr lang="tr-TR" sz="1200" dirty="0">
                <a:latin typeface="Arial" charset="0"/>
              </a:rPr>
              <a:t> </a:t>
            </a:r>
            <a:r>
              <a:rPr lang="tr-TR" sz="1200" dirty="0" err="1">
                <a:latin typeface="Arial" charset="0"/>
              </a:rPr>
              <a:t>for</a:t>
            </a:r>
            <a:r>
              <a:rPr lang="tr-TR" sz="1200" dirty="0">
                <a:latin typeface="Arial" charset="0"/>
              </a:rPr>
              <a:t> </a:t>
            </a:r>
            <a:r>
              <a:rPr lang="tr-TR" sz="1200" dirty="0" err="1">
                <a:latin typeface="Arial" charset="0"/>
              </a:rPr>
              <a:t>Ambient</a:t>
            </a:r>
            <a:r>
              <a:rPr lang="tr-TR" sz="1200" dirty="0">
                <a:latin typeface="Arial" charset="0"/>
              </a:rPr>
              <a:t> </a:t>
            </a:r>
            <a:r>
              <a:rPr lang="tr-TR" sz="1200" dirty="0" err="1">
                <a:latin typeface="Arial" charset="0"/>
              </a:rPr>
              <a:t>Intelligence</a:t>
            </a:r>
            <a:r>
              <a:rPr lang="tr-TR" sz="1200" dirty="0">
                <a:latin typeface="Arial" charset="0"/>
              </a:rPr>
              <a:t> </a:t>
            </a:r>
            <a:r>
              <a:rPr lang="tr-TR" sz="1200" dirty="0" err="1">
                <a:latin typeface="Arial" charset="0"/>
              </a:rPr>
              <a:t>Systems</a:t>
            </a:r>
            <a:r>
              <a:rPr lang="tr-TR" sz="1200" dirty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GB" sz="1200" dirty="0">
                <a:latin typeface="Arial" charset="0"/>
              </a:rPr>
              <a:t>September 21, 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71625"/>
            <a:ext cx="9144000" cy="714375"/>
          </a:xfrm>
        </p:spPr>
        <p:txBody>
          <a:bodyPr/>
          <a:lstStyle/>
          <a:p>
            <a:pPr algn="ctr" eaLnBrk="1" hangingPunct="1"/>
            <a:r>
              <a:rPr lang="en-GB" altLang="zh-CN" b="0" smtClean="0">
                <a:ea typeface="宋体" pitchFamily="2" charset="-122"/>
              </a:rPr>
              <a:t>Spatio – Temporal Outlier Detection in Envi</a:t>
            </a:r>
            <a:r>
              <a:rPr lang="tr-TR" altLang="zh-CN" b="0" smtClean="0">
                <a:ea typeface="宋体" pitchFamily="2" charset="-122"/>
              </a:rPr>
              <a:t>r</a:t>
            </a:r>
            <a:r>
              <a:rPr lang="en-GB" altLang="zh-CN" b="0" smtClean="0">
                <a:ea typeface="宋体" pitchFamily="2" charset="-122"/>
              </a:rPr>
              <a:t>onmental Data</a:t>
            </a:r>
          </a:p>
        </p:txBody>
      </p:sp>
      <p:sp>
        <p:nvSpPr>
          <p:cNvPr id="592900" name="Rectangle 4"/>
          <p:cNvSpPr>
            <a:spLocks noChangeArrowheads="1"/>
          </p:cNvSpPr>
          <p:nvPr/>
        </p:nvSpPr>
        <p:spPr bwMode="auto">
          <a:xfrm>
            <a:off x="500063" y="2643188"/>
            <a:ext cx="842962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r-TR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Dr. Tao Cheng</a:t>
            </a:r>
            <a:r>
              <a:rPr lang="tr-TR" altLang="zh-CN" sz="2800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1</a:t>
            </a:r>
            <a:r>
              <a:rPr lang="tr-TR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			</a:t>
            </a:r>
            <a:r>
              <a:rPr lang="en-US" altLang="zh-CN" sz="28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Berk</a:t>
            </a:r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8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Anbaro</a:t>
            </a:r>
            <a:r>
              <a:rPr lang="tr-TR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ğ</a:t>
            </a:r>
            <a:r>
              <a:rPr lang="en-US" altLang="zh-CN" sz="28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lu</a:t>
            </a:r>
            <a:r>
              <a:rPr lang="tr-TR" altLang="zh-CN" sz="2800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1,2</a:t>
            </a:r>
            <a:r>
              <a:rPr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 	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500063" y="3429000"/>
            <a:ext cx="8358187" cy="1477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tr-TR" altLang="zh-CN" sz="24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1 </a:t>
            </a:r>
            <a:r>
              <a:rPr lang="en-US" altLang="zh-CN" sz="2200">
                <a:latin typeface="Times New Roman" pitchFamily="18" charset="0"/>
                <a:ea typeface="宋体" pitchFamily="2" charset="-122"/>
              </a:rPr>
              <a:t>Civil, Environmental &amp; Geomatic Engineering Dept.</a:t>
            </a:r>
            <a:endParaRPr lang="en-US" altLang="zh-CN" sz="1400">
              <a:latin typeface="Times New Roman" pitchFamily="18" charset="0"/>
              <a:ea typeface="宋体" pitchFamily="2" charset="-122"/>
            </a:endParaRPr>
          </a:p>
          <a:p>
            <a:pPr algn="ctr" eaLnBrk="0" hangingPunct="0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University College London</a:t>
            </a:r>
          </a:p>
          <a:p>
            <a:pPr algn="ctr" eaLnBrk="0" hangingPunct="0"/>
            <a:r>
              <a:rPr lang="tr-TR" sz="2000">
                <a:latin typeface="Times New Roman" pitchFamily="18" charset="0"/>
                <a:cs typeface="Times New Roman" pitchFamily="18" charset="0"/>
              </a:rPr>
              <a:t>{tao.cheng, b.anbaroglu}@ucl.ac.uk</a:t>
            </a:r>
            <a:endParaRPr lang="en-US" altLang="zh-CN" sz="2000">
              <a:latin typeface="Times New Roman" pitchFamily="18" charset="0"/>
              <a:ea typeface="宋体" pitchFamily="2" charset="-122"/>
            </a:endParaRPr>
          </a:p>
          <a:p>
            <a:pPr algn="ctr" eaLnBrk="0" hangingPunct="0"/>
            <a:endParaRPr lang="en-US" altLang="zh-CN" sz="240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4286250"/>
            <a:ext cx="7143750" cy="1477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 altLang="zh-CN" sz="2400">
              <a:latin typeface="Times New Roman" pitchFamily="18" charset="0"/>
              <a:ea typeface="宋体" pitchFamily="2" charset="-122"/>
            </a:endParaRPr>
          </a:p>
          <a:p>
            <a:pPr algn="ctr" eaLnBrk="0" hangingPunct="0"/>
            <a:r>
              <a:rPr lang="tr-TR" altLang="zh-CN" sz="24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2 </a:t>
            </a:r>
            <a:r>
              <a:rPr lang="en-US" altLang="zh-CN" sz="2200">
                <a:latin typeface="Times New Roman" pitchFamily="18" charset="0"/>
                <a:ea typeface="宋体" pitchFamily="2" charset="-122"/>
              </a:rPr>
              <a:t>Geodesy and Photogrammetry Engineering Dept.</a:t>
            </a:r>
            <a:endParaRPr lang="en-US" altLang="zh-CN" sz="1400">
              <a:latin typeface="Times New Roman" pitchFamily="18" charset="0"/>
              <a:ea typeface="宋体" pitchFamily="2" charset="-122"/>
            </a:endParaRPr>
          </a:p>
          <a:p>
            <a:pPr algn="ctr" eaLnBrk="0" hangingPunct="0"/>
            <a:r>
              <a:rPr lang="en-US" altLang="zh-CN" sz="2400">
                <a:latin typeface="Times New Roman" pitchFamily="18" charset="0"/>
                <a:ea typeface="宋体" pitchFamily="2" charset="-122"/>
              </a:rPr>
              <a:t>Hacettepe University</a:t>
            </a:r>
          </a:p>
          <a:p>
            <a:pPr algn="ctr" eaLnBrk="0" hangingPunct="0"/>
            <a:r>
              <a:rPr lang="en-US" altLang="zh-CN" sz="2000">
                <a:latin typeface="Times New Roman" pitchFamily="18" charset="0"/>
                <a:ea typeface="宋体" pitchFamily="2" charset="-122"/>
              </a:rPr>
              <a:t>banbar@hacettepe.edu.tr </a:t>
            </a:r>
          </a:p>
        </p:txBody>
      </p:sp>
      <p:pic>
        <p:nvPicPr>
          <p:cNvPr id="15366" name="Picture 6" descr="EPSRC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6215063"/>
            <a:ext cx="103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8" y="6072188"/>
            <a:ext cx="863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9" descr="HUlogosufw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63" y="5929313"/>
            <a:ext cx="4857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2 İçerik Yer Tutucusu"/>
          <p:cNvSpPr>
            <a:spLocks noGrp="1"/>
          </p:cNvSpPr>
          <p:nvPr>
            <p:ph idx="1"/>
          </p:nvPr>
        </p:nvSpPr>
        <p:spPr>
          <a:xfrm>
            <a:off x="330200" y="1428750"/>
            <a:ext cx="8489950" cy="4737100"/>
          </a:xfrm>
        </p:spPr>
        <p:txBody>
          <a:bodyPr/>
          <a:lstStyle/>
          <a:p>
            <a:pPr>
              <a:buFontTx/>
              <a:buNone/>
            </a:pPr>
            <a:r>
              <a:rPr lang="tr-TR" sz="2400" smtClean="0"/>
              <a:t>Step 1: Defining STN using STARIMA </a:t>
            </a:r>
            <a:r>
              <a:rPr lang="tr-TR" sz="1800" baseline="30000" smtClean="0"/>
              <a:t>[10,11,13]</a:t>
            </a:r>
          </a:p>
          <a:p>
            <a:pPr>
              <a:buFontTx/>
              <a:buNone/>
            </a:pPr>
            <a:endParaRPr lang="tr-TR" sz="1400" smtClean="0"/>
          </a:p>
          <a:p>
            <a:pPr>
              <a:buFontTx/>
              <a:buNone/>
            </a:pPr>
            <a:endParaRPr lang="tr-TR" sz="1400" smtClean="0"/>
          </a:p>
          <a:p>
            <a:pPr>
              <a:buFontTx/>
              <a:buNone/>
            </a:pPr>
            <a:endParaRPr lang="tr-TR" sz="1400" smtClean="0"/>
          </a:p>
          <a:p>
            <a:pPr>
              <a:buFontTx/>
              <a:buNone/>
            </a:pPr>
            <a:endParaRPr lang="tr-TR" sz="1400" smtClean="0"/>
          </a:p>
          <a:p>
            <a:pPr>
              <a:buFontTx/>
              <a:buNone/>
            </a:pPr>
            <a:endParaRPr lang="tr-TR" sz="1400" smtClean="0"/>
          </a:p>
          <a:p>
            <a:pPr>
              <a:buFontTx/>
              <a:buNone/>
            </a:pPr>
            <a:r>
              <a:rPr lang="tr-TR" sz="1600" smtClean="0"/>
              <a:t>w</a:t>
            </a:r>
            <a:r>
              <a:rPr lang="en-US" sz="1600" smtClean="0"/>
              <a:t>here </a:t>
            </a:r>
            <a:r>
              <a:rPr lang="en-US" sz="1600" i="1" smtClean="0"/>
              <a:t>p</a:t>
            </a:r>
            <a:r>
              <a:rPr lang="en-US" sz="1600" smtClean="0"/>
              <a:t> is the autoregressive order, </a:t>
            </a:r>
            <a:endParaRPr lang="tr-TR" sz="1600" smtClean="0"/>
          </a:p>
          <a:p>
            <a:pPr>
              <a:buFontTx/>
              <a:buNone/>
            </a:pPr>
            <a:r>
              <a:rPr lang="tr-TR" sz="1600" i="1" smtClean="0"/>
              <a:t>	    </a:t>
            </a:r>
            <a:r>
              <a:rPr lang="en-US" sz="1600" i="1" smtClean="0"/>
              <a:t>q</a:t>
            </a:r>
            <a:r>
              <a:rPr lang="en-US" sz="1600" smtClean="0"/>
              <a:t> is the moving average order, </a:t>
            </a:r>
            <a:endParaRPr lang="tr-TR" sz="1600" smtClean="0"/>
          </a:p>
          <a:p>
            <a:pPr>
              <a:buFontTx/>
              <a:buNone/>
            </a:pPr>
            <a:r>
              <a:rPr lang="tr-TR" sz="1600" i="1" smtClean="0"/>
              <a:t>	    </a:t>
            </a:r>
            <a:r>
              <a:rPr lang="en-US" sz="1600" i="1" smtClean="0"/>
              <a:t>m</a:t>
            </a:r>
            <a:r>
              <a:rPr lang="en-US" sz="1600" i="1" baseline="-25000" smtClean="0"/>
              <a:t>k</a:t>
            </a:r>
            <a:r>
              <a:rPr lang="en-US" sz="1600" smtClean="0"/>
              <a:t> is the spatial order of the </a:t>
            </a:r>
            <a:r>
              <a:rPr lang="en-US" sz="1600" i="1" smtClean="0"/>
              <a:t>k</a:t>
            </a:r>
            <a:r>
              <a:rPr lang="en-US" sz="1600" i="1" baseline="30000" smtClean="0"/>
              <a:t>th</a:t>
            </a:r>
            <a:r>
              <a:rPr lang="en-US" sz="1600" smtClean="0"/>
              <a:t> autoregressive term, </a:t>
            </a:r>
            <a:endParaRPr lang="tr-TR" sz="1600" smtClean="0"/>
          </a:p>
          <a:p>
            <a:pPr>
              <a:buFontTx/>
              <a:buNone/>
            </a:pPr>
            <a:r>
              <a:rPr lang="tr-TR" sz="1600" i="1" smtClean="0"/>
              <a:t>	    </a:t>
            </a:r>
            <a:r>
              <a:rPr lang="en-US" sz="1600" i="1" smtClean="0"/>
              <a:t>n</a:t>
            </a:r>
            <a:r>
              <a:rPr lang="en-US" sz="1600" i="1" baseline="-25000" smtClean="0"/>
              <a:t>l</a:t>
            </a:r>
            <a:r>
              <a:rPr lang="en-US" sz="1600" smtClean="0"/>
              <a:t> is the spatial order of the </a:t>
            </a:r>
            <a:r>
              <a:rPr lang="en-US" sz="1600" i="1" smtClean="0"/>
              <a:t>l</a:t>
            </a:r>
            <a:r>
              <a:rPr lang="en-US" sz="1600" i="1" baseline="30000" smtClean="0"/>
              <a:t>th</a:t>
            </a:r>
            <a:r>
              <a:rPr lang="en-US" sz="1600" smtClean="0"/>
              <a:t> moving average term, </a:t>
            </a:r>
            <a:endParaRPr lang="tr-TR" sz="1600" smtClean="0"/>
          </a:p>
          <a:p>
            <a:pPr>
              <a:buFontTx/>
              <a:buNone/>
            </a:pPr>
            <a:r>
              <a:rPr lang="tr-TR" sz="1600" i="1" smtClean="0"/>
              <a:t>	    </a:t>
            </a:r>
            <a:r>
              <a:rPr lang="en-US" sz="1600" i="1" smtClean="0"/>
              <a:t>Φ</a:t>
            </a:r>
            <a:r>
              <a:rPr lang="en-US" sz="1600" i="1" baseline="-25000" smtClean="0"/>
              <a:t>kh</a:t>
            </a:r>
            <a:r>
              <a:rPr lang="en-US" sz="1600" smtClean="0"/>
              <a:t> is the autoregressive parameter at temporal lag </a:t>
            </a:r>
            <a:r>
              <a:rPr lang="en-US" sz="1600" i="1" smtClean="0"/>
              <a:t>k</a:t>
            </a:r>
            <a:r>
              <a:rPr lang="en-US" sz="1600" smtClean="0"/>
              <a:t> and spatial lag </a:t>
            </a:r>
            <a:r>
              <a:rPr lang="en-US" sz="1600" i="1" smtClean="0"/>
              <a:t>h</a:t>
            </a:r>
            <a:r>
              <a:rPr lang="en-US" sz="1600" smtClean="0"/>
              <a:t>, </a:t>
            </a:r>
            <a:endParaRPr lang="tr-TR" sz="1600" smtClean="0"/>
          </a:p>
          <a:p>
            <a:pPr>
              <a:buFontTx/>
              <a:buNone/>
            </a:pPr>
            <a:r>
              <a:rPr lang="tr-TR" sz="1600" smtClean="0"/>
              <a:t>           </a:t>
            </a:r>
            <a:r>
              <a:rPr lang="en-US" sz="1600" smtClean="0"/>
              <a:t>θ</a:t>
            </a:r>
            <a:r>
              <a:rPr lang="en-US" sz="1600" baseline="-25000" smtClean="0"/>
              <a:t>lh</a:t>
            </a:r>
            <a:r>
              <a:rPr lang="en-US" sz="1600" smtClean="0"/>
              <a:t> is the moving average parameter at temporal lag </a:t>
            </a:r>
            <a:r>
              <a:rPr lang="en-US" sz="1600" i="1" smtClean="0"/>
              <a:t>l</a:t>
            </a:r>
            <a:r>
              <a:rPr lang="en-US" sz="1600" smtClean="0"/>
              <a:t> and spatial lag </a:t>
            </a:r>
            <a:r>
              <a:rPr lang="en-US" sz="1600" i="1" smtClean="0"/>
              <a:t>h</a:t>
            </a:r>
            <a:r>
              <a:rPr lang="en-US" sz="1600" smtClean="0"/>
              <a:t>, </a:t>
            </a:r>
            <a:endParaRPr lang="tr-TR" sz="1600" smtClean="0"/>
          </a:p>
          <a:p>
            <a:pPr>
              <a:buFontTx/>
              <a:buNone/>
            </a:pPr>
            <a:r>
              <a:rPr lang="tr-TR" sz="1600" i="1" smtClean="0"/>
              <a:t>	    </a:t>
            </a:r>
            <a:r>
              <a:rPr lang="en-US" sz="1600" i="1" smtClean="0"/>
              <a:t>W</a:t>
            </a:r>
            <a:r>
              <a:rPr lang="en-US" sz="1600" i="1" baseline="30000" smtClean="0"/>
              <a:t>(h)</a:t>
            </a:r>
            <a:r>
              <a:rPr lang="en-US" sz="1600" i="1" smtClean="0"/>
              <a:t> </a:t>
            </a:r>
            <a:r>
              <a:rPr lang="en-US" sz="1600" smtClean="0"/>
              <a:t>is the </a:t>
            </a:r>
            <a:r>
              <a:rPr lang="en-US" sz="1600" i="1" smtClean="0"/>
              <a:t>N N</a:t>
            </a:r>
            <a:r>
              <a:rPr lang="en-US" sz="1600" smtClean="0"/>
              <a:t>   matrix of weights for spatial order </a:t>
            </a:r>
            <a:r>
              <a:rPr lang="en-US" sz="1600" i="1" smtClean="0"/>
              <a:t>h</a:t>
            </a:r>
            <a:r>
              <a:rPr lang="en-US" sz="1600" smtClean="0"/>
              <a:t>, and </a:t>
            </a:r>
            <a:endParaRPr lang="tr-TR" sz="1600" smtClean="0"/>
          </a:p>
          <a:p>
            <a:pPr>
              <a:buFontTx/>
              <a:buNone/>
            </a:pPr>
            <a:r>
              <a:rPr lang="tr-TR" sz="1600" i="1" smtClean="0"/>
              <a:t>	    </a:t>
            </a:r>
            <a:r>
              <a:rPr lang="en-US" sz="1600" i="1" smtClean="0"/>
              <a:t>ε</a:t>
            </a:r>
            <a:r>
              <a:rPr lang="en-US" sz="1600" i="1" baseline="-25000" smtClean="0"/>
              <a:t>i</a:t>
            </a:r>
            <a:r>
              <a:rPr lang="en-US" sz="1600" i="1" smtClean="0"/>
              <a:t>(t)</a:t>
            </a:r>
            <a:r>
              <a:rPr lang="en-US" sz="1600" smtClean="0"/>
              <a:t> is a normally distributed random error at time </a:t>
            </a:r>
            <a:r>
              <a:rPr lang="en-US" sz="1600" i="1" smtClean="0"/>
              <a:t>t</a:t>
            </a:r>
            <a:r>
              <a:rPr lang="en-US" sz="1600" smtClean="0"/>
              <a:t> and location </a:t>
            </a:r>
            <a:r>
              <a:rPr lang="en-US" sz="1600" i="1" smtClean="0"/>
              <a:t>i</a:t>
            </a:r>
            <a:r>
              <a:rPr lang="en-US" sz="1600" smtClean="0"/>
              <a:t>.</a:t>
            </a:r>
            <a:endParaRPr lang="tr-TR" sz="1600" smtClean="0"/>
          </a:p>
          <a:p>
            <a:pPr>
              <a:buFontTx/>
              <a:buNone/>
            </a:pPr>
            <a:endParaRPr lang="tr-TR" sz="1600" smtClean="0"/>
          </a:p>
          <a:p>
            <a:pPr>
              <a:buFontTx/>
              <a:buNone/>
            </a:pPr>
            <a:endParaRPr lang="tr-TR" smtClean="0"/>
          </a:p>
          <a:p>
            <a:pPr>
              <a:buFontTx/>
              <a:buNone/>
            </a:pPr>
            <a:endParaRPr lang="tr-TR" smtClean="0"/>
          </a:p>
          <a:p>
            <a:pPr>
              <a:buFontTx/>
              <a:buNone/>
            </a:pPr>
            <a:endParaRPr lang="tr-TR" smtClean="0"/>
          </a:p>
        </p:txBody>
      </p:sp>
      <p:sp>
        <p:nvSpPr>
          <p:cNvPr id="4" name="1 Başlık"/>
          <p:cNvSpPr txBox="1">
            <a:spLocks/>
          </p:cNvSpPr>
          <p:nvPr/>
        </p:nvSpPr>
        <p:spPr bwMode="auto">
          <a:xfrm>
            <a:off x="214313" y="714375"/>
            <a:ext cx="8489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tr-TR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en-GB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Our</a:t>
            </a:r>
            <a:r>
              <a:rPr lang="tr-TR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Approach..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8625" y="2143125"/>
          <a:ext cx="8004175" cy="1000125"/>
        </p:xfrm>
        <a:graphic>
          <a:graphicData uri="http://schemas.openxmlformats.org/presentationml/2006/ole">
            <p:oleObj spid="_x0000_s1026" name="Denklem" r:id="rId3" imgW="35175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2 İçerik Yer Tutucusu"/>
          <p:cNvSpPr>
            <a:spLocks noGrp="1"/>
          </p:cNvSpPr>
          <p:nvPr>
            <p:ph idx="1"/>
          </p:nvPr>
        </p:nvSpPr>
        <p:spPr>
          <a:xfrm>
            <a:off x="330200" y="1500188"/>
            <a:ext cx="8489950" cy="4665662"/>
          </a:xfrm>
        </p:spPr>
        <p:txBody>
          <a:bodyPr/>
          <a:lstStyle/>
          <a:p>
            <a:r>
              <a:rPr lang="en-GB" dirty="0" smtClean="0"/>
              <a:t>Space-time dependence is measured by space-time autocorrelation function (ST-ACF) and space-time partial autocorrelation function (ST-PACF).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smtClean="0"/>
              <a:t>ST-ACF </a:t>
            </a:r>
            <a:r>
              <a:rPr lang="tr-TR" dirty="0" err="1" smtClean="0"/>
              <a:t>or</a:t>
            </a:r>
            <a:r>
              <a:rPr lang="tr-TR" dirty="0" smtClean="0"/>
              <a:t> ST-PACF </a:t>
            </a:r>
            <a:r>
              <a:rPr lang="tr-TR" dirty="0" err="1" smtClean="0"/>
              <a:t>could</a:t>
            </a:r>
            <a:r>
              <a:rPr lang="tr-TR" dirty="0" smtClean="0"/>
              <a:t> </a:t>
            </a:r>
            <a:r>
              <a:rPr lang="tr-TR" dirty="0" err="1" smtClean="0"/>
              <a:t>exist</a:t>
            </a:r>
            <a:r>
              <a:rPr lang="tr-TR" dirty="0" smtClean="0"/>
              <a:t> </a:t>
            </a:r>
            <a:r>
              <a:rPr lang="tr-TR" sz="2000" baseline="30000" dirty="0" smtClean="0"/>
              <a:t>[13]</a:t>
            </a:r>
            <a:r>
              <a:rPr lang="tr-TR" dirty="0" smtClean="0"/>
              <a:t>. </a:t>
            </a:r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4" name="1 Başlık"/>
          <p:cNvSpPr txBox="1">
            <a:spLocks/>
          </p:cNvSpPr>
          <p:nvPr/>
        </p:nvSpPr>
        <p:spPr bwMode="auto">
          <a:xfrm>
            <a:off x="214313" y="714375"/>
            <a:ext cx="8489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tr-TR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en-GB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Our</a:t>
            </a:r>
            <a:r>
              <a:rPr lang="tr-TR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Approach..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4 İçerik Yer Tutucusu" descr="china_statio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214438"/>
            <a:ext cx="4778375" cy="4849812"/>
          </a:xfrm>
        </p:spPr>
      </p:pic>
      <p:sp>
        <p:nvSpPr>
          <p:cNvPr id="4" name="1 Başlık"/>
          <p:cNvSpPr txBox="1">
            <a:spLocks/>
          </p:cNvSpPr>
          <p:nvPr/>
        </p:nvSpPr>
        <p:spPr bwMode="auto">
          <a:xfrm>
            <a:off x="214313" y="714375"/>
            <a:ext cx="8489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</a:t>
            </a:r>
            <a:r>
              <a:rPr lang="tr-TR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Case study </a:t>
            </a:r>
            <a:endParaRPr lang="tr-TR" sz="24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604" name="5 Metin kutusu"/>
          <p:cNvSpPr txBox="1">
            <a:spLocks noChangeArrowheads="1"/>
          </p:cNvSpPr>
          <p:nvPr/>
        </p:nvSpPr>
        <p:spPr bwMode="auto">
          <a:xfrm>
            <a:off x="2143125" y="6000750"/>
            <a:ext cx="469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400"/>
              <a:t>[11]</a:t>
            </a:r>
          </a:p>
        </p:txBody>
      </p:sp>
      <p:sp>
        <p:nvSpPr>
          <p:cNvPr id="25605" name="6 Dikdörtgen"/>
          <p:cNvSpPr>
            <a:spLocks noChangeArrowheads="1"/>
          </p:cNvSpPr>
          <p:nvPr/>
        </p:nvSpPr>
        <p:spPr bwMode="auto">
          <a:xfrm>
            <a:off x="4929188" y="1214422"/>
            <a:ext cx="42148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Data used is the annual temperature data of China observed from 137 stations between 1951 to 2002. </a:t>
            </a:r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4714876" y="2285992"/>
          <a:ext cx="4168775" cy="2317750"/>
        </p:xfrm>
        <a:graphic>
          <a:graphicData uri="http://schemas.openxmlformats.org/drawingml/2006/table">
            <a:tbl>
              <a:tblPr/>
              <a:tblGrid>
                <a:gridCol w="695325"/>
                <a:gridCol w="693738"/>
                <a:gridCol w="695325"/>
                <a:gridCol w="695325"/>
                <a:gridCol w="693737"/>
                <a:gridCol w="695325"/>
              </a:tblGrid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LOG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LAT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ALT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1951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1952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1953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126,39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51,43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177,40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-1,8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-1,7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121,41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50,29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732,60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-5,6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-5,8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-5,7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119,45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49,13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610,20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-2,5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-3,8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-2,9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125,14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49,10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242,20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-2,5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-1,6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127,21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49,26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234,50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-2,3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121,55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48,46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739,70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-2,4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-2,3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-1,1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125,53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48,03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234,60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-0,8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119,57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47,10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1027,40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-3,9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-4,2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123,55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47,23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145,90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2,2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2,5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6 Dikdörtgen"/>
          <p:cNvSpPr/>
          <p:nvPr/>
        </p:nvSpPr>
        <p:spPr>
          <a:xfrm>
            <a:off x="4572000" y="492919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Spatial neighbourhood: All sensors within 1550km distance to each other</a:t>
            </a:r>
            <a:r>
              <a:rPr lang="tr-TR" dirty="0" smtClean="0"/>
              <a:t> </a:t>
            </a:r>
            <a:r>
              <a:rPr lang="tr-TR" sz="1200" baseline="30000" dirty="0" smtClean="0"/>
              <a:t>[11]</a:t>
            </a:r>
            <a:r>
              <a:rPr lang="en-GB" dirty="0" smtClean="0"/>
              <a:t>.</a:t>
            </a:r>
          </a:p>
          <a:p>
            <a:r>
              <a:rPr lang="en-GB" dirty="0" smtClean="0"/>
              <a:t>Temporal neighbourhood: Two previous years.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4 Resim" descr="t_ser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143125"/>
            <a:ext cx="4213225" cy="324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6 Metin kutusu"/>
          <p:cNvSpPr txBox="1">
            <a:spLocks noChangeArrowheads="1"/>
          </p:cNvSpPr>
          <p:nvPr/>
        </p:nvSpPr>
        <p:spPr bwMode="auto">
          <a:xfrm>
            <a:off x="4643438" y="2786058"/>
            <a:ext cx="4500562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tr-TR" sz="2000" dirty="0"/>
              <a:t>Time </a:t>
            </a:r>
            <a:r>
              <a:rPr lang="tr-TR" sz="2000" dirty="0" err="1"/>
              <a:t>Series</a:t>
            </a:r>
            <a:r>
              <a:rPr lang="tr-TR" sz="2000" dirty="0"/>
              <a:t> </a:t>
            </a:r>
            <a:r>
              <a:rPr lang="tr-TR" sz="2000" dirty="0" err="1"/>
              <a:t>Analysis</a:t>
            </a:r>
            <a:endParaRPr lang="tr-TR" sz="2000" dirty="0"/>
          </a:p>
          <a:p>
            <a:pPr marL="342900" indent="-342900">
              <a:buFontTx/>
              <a:buAutoNum type="arabicPeriod"/>
            </a:pPr>
            <a:endParaRPr lang="tr-TR" sz="2000" dirty="0"/>
          </a:p>
          <a:p>
            <a:pPr marL="342900" indent="-342900"/>
            <a:r>
              <a:rPr lang="tr-TR" sz="2000" dirty="0">
                <a:sym typeface="Wingdings" pitchFamily="2" charset="2"/>
              </a:rPr>
              <a:t>	 </a:t>
            </a:r>
            <a:r>
              <a:rPr lang="tr-TR" sz="2000" dirty="0" err="1">
                <a:sym typeface="Wingdings" pitchFamily="2" charset="2"/>
              </a:rPr>
              <a:t>Linear</a:t>
            </a:r>
            <a:r>
              <a:rPr lang="tr-TR" sz="2000" dirty="0">
                <a:sym typeface="Wingdings" pitchFamily="2" charset="2"/>
              </a:rPr>
              <a:t> </a:t>
            </a:r>
            <a:r>
              <a:rPr lang="tr-TR" sz="2000" dirty="0" err="1">
                <a:sym typeface="Wingdings" pitchFamily="2" charset="2"/>
              </a:rPr>
              <a:t>regression</a:t>
            </a:r>
            <a:endParaRPr lang="tr-TR" sz="2000" dirty="0">
              <a:sym typeface="Wingdings" pitchFamily="2" charset="2"/>
            </a:endParaRPr>
          </a:p>
          <a:p>
            <a:pPr marL="342900" indent="-342900"/>
            <a:endParaRPr lang="tr-TR" sz="2000" dirty="0">
              <a:sym typeface="Wingdings" pitchFamily="2" charset="2"/>
            </a:endParaRPr>
          </a:p>
          <a:p>
            <a:pPr marL="342900" indent="-342900"/>
            <a:r>
              <a:rPr lang="tr-TR" sz="2000" dirty="0">
                <a:sym typeface="Wingdings" pitchFamily="2" charset="2"/>
              </a:rPr>
              <a:t>	 </a:t>
            </a:r>
            <a:r>
              <a:rPr lang="tr-TR" sz="2000" dirty="0" err="1">
                <a:sym typeface="Wingdings" pitchFamily="2" charset="2"/>
              </a:rPr>
              <a:t>Possible</a:t>
            </a:r>
            <a:r>
              <a:rPr lang="tr-TR" sz="2000" dirty="0">
                <a:sym typeface="Wingdings" pitchFamily="2" charset="2"/>
              </a:rPr>
              <a:t> </a:t>
            </a:r>
            <a:r>
              <a:rPr lang="tr-TR" sz="2000" dirty="0" err="1">
                <a:sym typeface="Wingdings" pitchFamily="2" charset="2"/>
              </a:rPr>
              <a:t>outlier</a:t>
            </a:r>
            <a:r>
              <a:rPr lang="tr-TR" sz="2000" dirty="0">
                <a:sym typeface="Wingdings" pitchFamily="2" charset="2"/>
              </a:rPr>
              <a:t> </a:t>
            </a:r>
            <a:r>
              <a:rPr lang="tr-TR" sz="2000" dirty="0" err="1">
                <a:sym typeface="Wingdings" pitchFamily="2" charset="2"/>
              </a:rPr>
              <a:t>detection</a:t>
            </a:r>
            <a:r>
              <a:rPr lang="tr-TR" sz="2000" dirty="0">
                <a:sym typeface="Wingdings" pitchFamily="2" charset="2"/>
              </a:rPr>
              <a:t> </a:t>
            </a:r>
            <a:endParaRPr lang="tr-TR" sz="2000" dirty="0"/>
          </a:p>
          <a:p>
            <a:pPr marL="342900" indent="-342900">
              <a:buFontTx/>
              <a:buAutoNum type="arabicPeriod"/>
            </a:pPr>
            <a:endParaRPr lang="tr-TR" dirty="0"/>
          </a:p>
        </p:txBody>
      </p:sp>
      <p:sp>
        <p:nvSpPr>
          <p:cNvPr id="7" name="1 Başlık"/>
          <p:cNvSpPr txBox="1">
            <a:spLocks/>
          </p:cNvSpPr>
          <p:nvPr/>
        </p:nvSpPr>
        <p:spPr bwMode="auto">
          <a:xfrm>
            <a:off x="214313" y="714375"/>
            <a:ext cx="8489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</a:t>
            </a:r>
            <a:r>
              <a:rPr lang="tr-TR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Case study</a:t>
            </a:r>
            <a:endParaRPr lang="tr-TR" sz="24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629" name="8 Metin kutusu"/>
          <p:cNvSpPr txBox="1">
            <a:spLocks noChangeArrowheads="1"/>
          </p:cNvSpPr>
          <p:nvPr/>
        </p:nvSpPr>
        <p:spPr bwMode="auto">
          <a:xfrm>
            <a:off x="428625" y="1285875"/>
            <a:ext cx="4813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2400"/>
              <a:t>Step 2: Finding STOs in the data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 bwMode="auto">
          <a:xfrm>
            <a:off x="214313" y="714375"/>
            <a:ext cx="8489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tr-TR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</a:t>
            </a:r>
            <a:r>
              <a:rPr lang="tr-TR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Case study</a:t>
            </a:r>
            <a:r>
              <a:rPr lang="tr-TR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..</a:t>
            </a:r>
            <a:endParaRPr lang="tr-TR" sz="24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7651" name="5 Resim" descr="k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214563"/>
            <a:ext cx="4286250" cy="320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7 Metin kutusu"/>
          <p:cNvSpPr txBox="1">
            <a:spLocks noChangeArrowheads="1"/>
          </p:cNvSpPr>
          <p:nvPr/>
        </p:nvSpPr>
        <p:spPr bwMode="auto">
          <a:xfrm>
            <a:off x="4643438" y="2333625"/>
            <a:ext cx="4500562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</a:pPr>
            <a:r>
              <a:rPr lang="tr-TR"/>
              <a:t>Validation of possible outliers</a:t>
            </a:r>
          </a:p>
          <a:p>
            <a:pPr marL="342900" indent="-342900"/>
            <a:endParaRPr lang="tr-TR"/>
          </a:p>
          <a:p>
            <a:pPr marL="342900" indent="-342900"/>
            <a:r>
              <a:rPr lang="tr-TR">
                <a:sym typeface="Wingdings" pitchFamily="2" charset="2"/>
              </a:rPr>
              <a:t>	 ST-N construction of possible outliers based on geo-statistics</a:t>
            </a:r>
          </a:p>
          <a:p>
            <a:pPr marL="342900" indent="-342900"/>
            <a:r>
              <a:rPr lang="tr-TR">
                <a:sym typeface="Wingdings" pitchFamily="2" charset="2"/>
              </a:rPr>
              <a:t>	 STO detection:</a:t>
            </a:r>
          </a:p>
          <a:p>
            <a:pPr marL="342900" indent="-342900"/>
            <a:endParaRPr lang="tr-TR">
              <a:sym typeface="Wingdings" pitchFamily="2" charset="2"/>
            </a:endParaRPr>
          </a:p>
          <a:p>
            <a:pPr marL="342900" indent="-342900"/>
            <a:r>
              <a:rPr lang="tr-TR">
                <a:sym typeface="Wingdings" pitchFamily="2" charset="2"/>
              </a:rPr>
              <a:t> </a:t>
            </a:r>
            <a:endParaRPr lang="tr-TR" sz="2000">
              <a:sym typeface="Wingdings" pitchFamily="2" charset="2"/>
            </a:endParaRPr>
          </a:p>
          <a:p>
            <a:pPr marL="342900" indent="-342900"/>
            <a:r>
              <a:rPr lang="tr-TR" sz="2000">
                <a:sym typeface="Wingdings" pitchFamily="2" charset="2"/>
              </a:rPr>
              <a:t> z</a:t>
            </a:r>
            <a:r>
              <a:rPr lang="tr-TR" sz="2000" baseline="-25000">
                <a:sym typeface="Wingdings" pitchFamily="2" charset="2"/>
              </a:rPr>
              <a:t>i</a:t>
            </a:r>
            <a:r>
              <a:rPr lang="tr-TR" sz="2000">
                <a:sym typeface="Wingdings" pitchFamily="2" charset="2"/>
              </a:rPr>
              <a:t>(t) ≥ µ</a:t>
            </a:r>
            <a:r>
              <a:rPr lang="tr-TR" sz="2000" baseline="-25000">
                <a:sym typeface="Wingdings" pitchFamily="2" charset="2"/>
              </a:rPr>
              <a:t>STN</a:t>
            </a:r>
            <a:r>
              <a:rPr lang="tr-TR" sz="2000" baseline="-50000">
                <a:sym typeface="Wingdings" pitchFamily="2" charset="2"/>
              </a:rPr>
              <a:t>i</a:t>
            </a:r>
            <a:r>
              <a:rPr lang="tr-TR" sz="2000" baseline="-25000">
                <a:sym typeface="Wingdings" pitchFamily="2" charset="2"/>
              </a:rPr>
              <a:t>(t)</a:t>
            </a:r>
            <a:r>
              <a:rPr lang="tr-TR" sz="2000">
                <a:sym typeface="Wingdings" pitchFamily="2" charset="2"/>
              </a:rPr>
              <a:t> + k.</a:t>
            </a:r>
            <a:r>
              <a:rPr lang="el-GR" sz="2000">
                <a:sym typeface="Wingdings" pitchFamily="2" charset="2"/>
              </a:rPr>
              <a:t>σ</a:t>
            </a:r>
            <a:r>
              <a:rPr lang="tr-TR" sz="2000" baseline="-25000">
                <a:sym typeface="Wingdings" pitchFamily="2" charset="2"/>
              </a:rPr>
              <a:t>STN</a:t>
            </a:r>
            <a:r>
              <a:rPr lang="tr-TR" sz="2000" baseline="-50000">
                <a:sym typeface="Wingdings" pitchFamily="2" charset="2"/>
              </a:rPr>
              <a:t>i</a:t>
            </a:r>
            <a:r>
              <a:rPr lang="tr-TR" sz="2000" baseline="-25000">
                <a:sym typeface="Wingdings" pitchFamily="2" charset="2"/>
              </a:rPr>
              <a:t>(t)</a:t>
            </a:r>
            <a:r>
              <a:rPr lang="tr-TR" sz="2000">
                <a:sym typeface="Wingdings" pitchFamily="2" charset="2"/>
              </a:rPr>
              <a:t>  </a:t>
            </a:r>
          </a:p>
          <a:p>
            <a:pPr marL="342900" indent="-342900"/>
            <a:endParaRPr lang="tr-TR" sz="2000">
              <a:sym typeface="Wingdings" pitchFamily="2" charset="2"/>
            </a:endParaRPr>
          </a:p>
          <a:p>
            <a:pPr marL="342900" indent="-342900"/>
            <a:r>
              <a:rPr lang="tr-TR" sz="2000">
                <a:sym typeface="Wingdings" pitchFamily="2" charset="2"/>
              </a:rPr>
              <a:t>		</a:t>
            </a:r>
            <a:r>
              <a:rPr lang="el-GR" sz="2000">
                <a:sym typeface="Wingdings" pitchFamily="2" charset="2"/>
              </a:rPr>
              <a:t>ν</a:t>
            </a:r>
            <a:r>
              <a:rPr lang="tr-TR" sz="2000">
                <a:sym typeface="Wingdings" pitchFamily="2" charset="2"/>
              </a:rPr>
              <a:t> 		    z</a:t>
            </a:r>
            <a:r>
              <a:rPr lang="tr-TR" sz="2000" baseline="-25000">
                <a:sym typeface="Wingdings" pitchFamily="2" charset="2"/>
              </a:rPr>
              <a:t>i</a:t>
            </a:r>
            <a:r>
              <a:rPr lang="tr-TR" sz="2000">
                <a:sym typeface="Wingdings" pitchFamily="2" charset="2"/>
              </a:rPr>
              <a:t>(t) = STO</a:t>
            </a:r>
          </a:p>
          <a:p>
            <a:pPr marL="342900" indent="-342900"/>
            <a:endParaRPr lang="tr-TR" sz="2000">
              <a:sym typeface="Wingdings" pitchFamily="2" charset="2"/>
            </a:endParaRPr>
          </a:p>
          <a:p>
            <a:pPr marL="342900" indent="-342900"/>
            <a:r>
              <a:rPr lang="tr-TR" sz="2000">
                <a:sym typeface="Wingdings" pitchFamily="2" charset="2"/>
              </a:rPr>
              <a:t> z</a:t>
            </a:r>
            <a:r>
              <a:rPr lang="tr-TR" sz="2000" baseline="-25000">
                <a:sym typeface="Wingdings" pitchFamily="2" charset="2"/>
              </a:rPr>
              <a:t>i</a:t>
            </a:r>
            <a:r>
              <a:rPr lang="tr-TR" sz="2000">
                <a:sym typeface="Wingdings" pitchFamily="2" charset="2"/>
              </a:rPr>
              <a:t>(t) ≤ µ</a:t>
            </a:r>
            <a:r>
              <a:rPr lang="tr-TR" sz="2000" baseline="-25000">
                <a:sym typeface="Wingdings" pitchFamily="2" charset="2"/>
              </a:rPr>
              <a:t>STN</a:t>
            </a:r>
            <a:r>
              <a:rPr lang="tr-TR" sz="2000" baseline="-50000">
                <a:sym typeface="Wingdings" pitchFamily="2" charset="2"/>
              </a:rPr>
              <a:t>i</a:t>
            </a:r>
            <a:r>
              <a:rPr lang="tr-TR" sz="2000" baseline="-25000">
                <a:sym typeface="Wingdings" pitchFamily="2" charset="2"/>
              </a:rPr>
              <a:t>(t)</a:t>
            </a:r>
            <a:r>
              <a:rPr lang="tr-TR" sz="2000">
                <a:sym typeface="Wingdings" pitchFamily="2" charset="2"/>
              </a:rPr>
              <a:t> – k.</a:t>
            </a:r>
            <a:r>
              <a:rPr lang="el-GR" sz="2000">
                <a:sym typeface="Wingdings" pitchFamily="2" charset="2"/>
              </a:rPr>
              <a:t>σ</a:t>
            </a:r>
            <a:r>
              <a:rPr lang="tr-TR" sz="2000" baseline="-25000">
                <a:sym typeface="Wingdings" pitchFamily="2" charset="2"/>
              </a:rPr>
              <a:t>STN</a:t>
            </a:r>
            <a:r>
              <a:rPr lang="tr-TR" sz="2000" baseline="-50000">
                <a:sym typeface="Wingdings" pitchFamily="2" charset="2"/>
              </a:rPr>
              <a:t>i</a:t>
            </a:r>
            <a:r>
              <a:rPr lang="tr-TR" sz="2000" baseline="-25000">
                <a:sym typeface="Wingdings" pitchFamily="2" charset="2"/>
              </a:rPr>
              <a:t>(t)</a:t>
            </a:r>
            <a:r>
              <a:rPr lang="tr-TR" sz="2000">
                <a:sym typeface="Wingdings" pitchFamily="2" charset="2"/>
              </a:rPr>
              <a:t> </a:t>
            </a:r>
          </a:p>
          <a:p>
            <a:pPr marL="342900" indent="-342900"/>
            <a:endParaRPr lang="tr-TR">
              <a:sym typeface="Wingdings" pitchFamily="2" charset="2"/>
            </a:endParaRPr>
          </a:p>
          <a:p>
            <a:pPr marL="342900" indent="-342900"/>
            <a:r>
              <a:rPr lang="tr-TR">
                <a:sym typeface="Wingdings" pitchFamily="2" charset="2"/>
              </a:rPr>
              <a:t> </a:t>
            </a:r>
          </a:p>
          <a:p>
            <a:pPr marL="342900" indent="-342900"/>
            <a:r>
              <a:rPr lang="tr-TR">
                <a:sym typeface="Wingdings" pitchFamily="2" charset="2"/>
              </a:rPr>
              <a:t> </a:t>
            </a:r>
            <a:endParaRPr lang="tr-TR"/>
          </a:p>
          <a:p>
            <a:pPr marL="342900" indent="-342900">
              <a:buFontTx/>
              <a:buAutoNum type="arabicPeriod"/>
            </a:pPr>
            <a:endParaRPr lang="tr-TR"/>
          </a:p>
        </p:txBody>
      </p:sp>
      <p:sp>
        <p:nvSpPr>
          <p:cNvPr id="27653" name="7 Metin kutusu"/>
          <p:cNvSpPr txBox="1">
            <a:spLocks noChangeArrowheads="1"/>
          </p:cNvSpPr>
          <p:nvPr/>
        </p:nvSpPr>
        <p:spPr bwMode="auto">
          <a:xfrm>
            <a:off x="428625" y="1285875"/>
            <a:ext cx="4813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2400"/>
              <a:t>Step 2: Finding STOs in the data  </a:t>
            </a:r>
          </a:p>
        </p:txBody>
      </p:sp>
      <p:sp>
        <p:nvSpPr>
          <p:cNvPr id="11" name="10 Sağ Ayraç"/>
          <p:cNvSpPr/>
          <p:nvPr/>
        </p:nvSpPr>
        <p:spPr>
          <a:xfrm>
            <a:off x="7429500" y="4500563"/>
            <a:ext cx="285750" cy="1285875"/>
          </a:xfrm>
          <a:prstGeom prst="rightBrace">
            <a:avLst>
              <a:gd name="adj1" fmla="val 8333"/>
              <a:gd name="adj2" fmla="val 4703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İçerik Yer Tutucusu"/>
          <p:cNvSpPr>
            <a:spLocks noGrp="1"/>
          </p:cNvSpPr>
          <p:nvPr>
            <p:ph idx="1"/>
          </p:nvPr>
        </p:nvSpPr>
        <p:spPr>
          <a:xfrm>
            <a:off x="357188" y="1285875"/>
            <a:ext cx="8489950" cy="4857750"/>
          </a:xfrm>
        </p:spPr>
        <p:txBody>
          <a:bodyPr/>
          <a:lstStyle/>
          <a:p>
            <a:r>
              <a:rPr lang="tr-TR" sz="2400" dirty="0" smtClean="0"/>
              <a:t>Spatio-temporal data mining is an emerging topic and STO detection takes important attention. </a:t>
            </a:r>
          </a:p>
          <a:p>
            <a:r>
              <a:rPr lang="tr-TR" sz="2400" dirty="0" smtClean="0"/>
              <a:t>Existing researches are lack to provide a quantitative measure to define STN of an instance.</a:t>
            </a:r>
          </a:p>
          <a:p>
            <a:r>
              <a:rPr lang="tr-TR" sz="2400" dirty="0" smtClean="0"/>
              <a:t>This research proposes to use STARIMA modelling to define STN of an instance. Experiments were conducted on temperature data of China.</a:t>
            </a:r>
          </a:p>
          <a:p>
            <a:pPr>
              <a:buFontTx/>
              <a:buNone/>
            </a:pPr>
            <a:endParaRPr lang="tr-TR" sz="2400" dirty="0" smtClean="0"/>
          </a:p>
          <a:p>
            <a:r>
              <a:rPr lang="tr-TR" sz="2400" dirty="0" smtClean="0"/>
              <a:t>We aimed to quantize STN. What about the 2</a:t>
            </a:r>
            <a:r>
              <a:rPr lang="tr-TR" sz="2400" baseline="30000" dirty="0" smtClean="0"/>
              <a:t>nd</a:t>
            </a:r>
            <a:r>
              <a:rPr lang="tr-TR" sz="2400" dirty="0" smtClean="0"/>
              <a:t> question in STO detection; </a:t>
            </a:r>
            <a:r>
              <a:rPr lang="tr-TR" sz="2400" i="1" dirty="0" smtClean="0"/>
              <a:t>significantly different</a:t>
            </a:r>
            <a:r>
              <a:rPr lang="tr-TR" sz="2400" dirty="0" smtClean="0"/>
              <a:t>?</a:t>
            </a:r>
          </a:p>
          <a:p>
            <a:r>
              <a:rPr lang="tr-TR" sz="2400" dirty="0" smtClean="0"/>
              <a:t>Density problems in the data. </a:t>
            </a:r>
          </a:p>
          <a:p>
            <a:r>
              <a:rPr lang="tr-TR" sz="2400" dirty="0" smtClean="0"/>
              <a:t>Defining STN quantitatively in network data.</a:t>
            </a:r>
          </a:p>
          <a:p>
            <a:endParaRPr lang="tr-TR" sz="2400" dirty="0" smtClean="0"/>
          </a:p>
        </p:txBody>
      </p:sp>
      <p:sp>
        <p:nvSpPr>
          <p:cNvPr id="28675" name="1 Başlık"/>
          <p:cNvSpPr>
            <a:spLocks noGrp="1"/>
          </p:cNvSpPr>
          <p:nvPr>
            <p:ph type="title"/>
          </p:nvPr>
        </p:nvSpPr>
        <p:spPr>
          <a:xfrm>
            <a:off x="214313" y="714375"/>
            <a:ext cx="8489950" cy="571500"/>
          </a:xfrm>
        </p:spPr>
        <p:txBody>
          <a:bodyPr/>
          <a:lstStyle/>
          <a:p>
            <a:r>
              <a:rPr lang="en-GB" sz="2400" dirty="0" smtClean="0"/>
              <a:t>5</a:t>
            </a:r>
            <a:r>
              <a:rPr lang="tr-TR" sz="2400" dirty="0" smtClean="0"/>
              <a:t>. Conclusion –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2 İçerik Yer Tutucusu"/>
          <p:cNvSpPr>
            <a:spLocks noGrp="1"/>
          </p:cNvSpPr>
          <p:nvPr>
            <p:ph idx="1"/>
          </p:nvPr>
        </p:nvSpPr>
        <p:spPr>
          <a:xfrm>
            <a:off x="330200" y="1285875"/>
            <a:ext cx="8489950" cy="4879975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en-US" sz="1400" smtClean="0"/>
              <a:t>Adam, N.R., Janeja, V.P., Atluri, V.: Neighborhood based Detection of Anomalies in High Dimensional Spatio-Temporal Sensor Datasets. In: ACM Symposium on Applied Computing, pp. 576—583. ACM (2004)</a:t>
            </a:r>
            <a:endParaRPr lang="tr-TR" sz="1400" smtClean="0"/>
          </a:p>
          <a:p>
            <a:pPr>
              <a:buFontTx/>
              <a:buAutoNum type="arabicPeriod"/>
            </a:pPr>
            <a:r>
              <a:rPr lang="en-US" sz="1400" smtClean="0"/>
              <a:t>Barua, S., Alhajj, R.: Parallel Wavelet Transform for Spatio-Temporal Outlier Detection in Large Meteorological Data. In: Intelligent Data Engineering and Automated Learning – IDEAL 2007, vol. 4881, pp. 684—694. Springer, Heidelberg (2007)</a:t>
            </a:r>
            <a:endParaRPr lang="tr-TR" sz="1400" smtClean="0"/>
          </a:p>
          <a:p>
            <a:pPr>
              <a:buFontTx/>
              <a:buAutoNum type="arabicPeriod"/>
            </a:pPr>
            <a:r>
              <a:rPr lang="en-US" sz="1400" smtClean="0"/>
              <a:t>Yuxiang, S., Kunqing, X., Xiujun M., Xingxing. J., Wen. P., Xiaoping G.: Detecting Spatio-Temporal Outliers in Climate Dataset: A Method Study. In: Geoscience and Remote Sensing Symposium, vol.2, pp.760—763. IEEE (2005)</a:t>
            </a:r>
            <a:endParaRPr lang="tr-TR" sz="1400" smtClean="0"/>
          </a:p>
          <a:p>
            <a:pPr>
              <a:buFontTx/>
              <a:buAutoNum type="arabicPeriod"/>
            </a:pPr>
            <a:r>
              <a:rPr lang="en-US" sz="1400" smtClean="0"/>
              <a:t>Lu, C.Y., Liang, L.R.: Wavelet Fuzzy Classification for Detecting and Tracking Region Outliers in Meteorological Data. In: Proceedings of the 12th annual ACM international workshop on Geographic information systems, pp. 258—265, ACM (2004)</a:t>
            </a:r>
            <a:endParaRPr lang="tr-TR" sz="1400" smtClean="0"/>
          </a:p>
          <a:p>
            <a:pPr>
              <a:buFontTx/>
              <a:buAutoNum type="arabicPeriod"/>
            </a:pPr>
            <a:r>
              <a:rPr lang="en-US" sz="1400" smtClean="0"/>
              <a:t>Birant, D., Kut, A.: Spatio-Temporal Outlier Detection in Large Databases. In: 28</a:t>
            </a:r>
            <a:r>
              <a:rPr lang="en-US" sz="1400" baseline="30000" smtClean="0"/>
              <a:t>th</a:t>
            </a:r>
            <a:r>
              <a:rPr lang="en-US" sz="1400" smtClean="0"/>
              <a:t> International Conference Information Technology Interfaces, pp. 179—184. IEEE (2006)</a:t>
            </a:r>
            <a:endParaRPr lang="tr-TR" sz="1400" smtClean="0"/>
          </a:p>
          <a:p>
            <a:pPr>
              <a:buFontTx/>
              <a:buAutoNum type="arabicPeriod"/>
            </a:pPr>
            <a:r>
              <a:rPr lang="en-US" sz="1400" smtClean="0"/>
              <a:t>Cheng, T., Li, Z.:A Multiscale Approach to Detect Spatial-Temporal Outliers. In: Transactions in GIS, vol. 10, pp. 253—263, Blackwell Publishing (2006) </a:t>
            </a:r>
            <a:endParaRPr lang="tr-TR" sz="1400" smtClean="0"/>
          </a:p>
          <a:p>
            <a:pPr>
              <a:buFontTx/>
              <a:buAutoNum type="arabicPeriod" startAt="7"/>
            </a:pPr>
            <a:r>
              <a:rPr lang="en-US" sz="1400" smtClean="0"/>
              <a:t>Li, X., Li, Z., Han, J., Lee, J.G.: Temporal Outlier Detection in Vehicle Traffic Data. In: Proceeding of International Conference on Data Engineering (2009)</a:t>
            </a:r>
            <a:endParaRPr lang="tr-TR" sz="1400" smtClean="0"/>
          </a:p>
          <a:p>
            <a:pPr>
              <a:buFontTx/>
              <a:buAutoNum type="arabicPeriod" startAt="7"/>
            </a:pPr>
            <a:r>
              <a:rPr lang="en-US" sz="1400" smtClean="0"/>
              <a:t>Jin, Y., Dai, J., Lu, C.T.: Spatial-Temporal Data Mining in Traffic Incident Detection. In: SIAM Conference in Data Mining (2006)</a:t>
            </a:r>
            <a:endParaRPr lang="tr-TR" sz="1400" smtClean="0"/>
          </a:p>
          <a:p>
            <a:pPr>
              <a:buFontTx/>
              <a:buAutoNum type="arabicPeriod"/>
            </a:pPr>
            <a:endParaRPr lang="tr-TR" sz="1400" smtClean="0"/>
          </a:p>
          <a:p>
            <a:pPr>
              <a:buFontTx/>
              <a:buAutoNum type="arabicPeriod"/>
            </a:pPr>
            <a:endParaRPr lang="tr-TR" sz="1400" smtClean="0"/>
          </a:p>
          <a:p>
            <a:pPr>
              <a:buFontTx/>
              <a:buNone/>
            </a:pPr>
            <a:endParaRPr lang="tr-TR" smtClean="0"/>
          </a:p>
        </p:txBody>
      </p:sp>
      <p:sp>
        <p:nvSpPr>
          <p:cNvPr id="4" name="1 Başlık"/>
          <p:cNvSpPr txBox="1">
            <a:spLocks/>
          </p:cNvSpPr>
          <p:nvPr/>
        </p:nvSpPr>
        <p:spPr bwMode="auto">
          <a:xfrm>
            <a:off x="214313" y="714375"/>
            <a:ext cx="8489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tr-TR" sz="24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References</a:t>
            </a:r>
            <a:endParaRPr lang="tr-TR" sz="24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2 İçerik Yer Tutucusu"/>
          <p:cNvSpPr>
            <a:spLocks noGrp="1"/>
          </p:cNvSpPr>
          <p:nvPr>
            <p:ph idx="1"/>
          </p:nvPr>
        </p:nvSpPr>
        <p:spPr>
          <a:xfrm>
            <a:off x="330200" y="1285875"/>
            <a:ext cx="8489950" cy="4879975"/>
          </a:xfrm>
        </p:spPr>
        <p:txBody>
          <a:bodyPr/>
          <a:lstStyle/>
          <a:p>
            <a:pPr>
              <a:buFontTx/>
              <a:buAutoNum type="arabicPeriod" startAt="9"/>
            </a:pPr>
            <a:r>
              <a:rPr lang="en-US" sz="1400" smtClean="0"/>
              <a:t>Kou, Y., Lu, C.T., Santos Jr., R.F.D.: Spatial Outlier Detection: A Graph-based Approach. In: 19</a:t>
            </a:r>
            <a:r>
              <a:rPr lang="en-US" sz="1400" baseline="30000" smtClean="0"/>
              <a:t>th</a:t>
            </a:r>
            <a:r>
              <a:rPr lang="en-US" sz="1400" smtClean="0"/>
              <a:t> IEEE International Conference on Tools with Artificial Intelligence, pp. 281—288. IEEE (2007)</a:t>
            </a:r>
            <a:endParaRPr lang="tr-TR" sz="1400" smtClean="0"/>
          </a:p>
          <a:p>
            <a:pPr>
              <a:buFontTx/>
              <a:buAutoNum type="arabicPeriod" startAt="9"/>
            </a:pPr>
            <a:r>
              <a:rPr lang="en-US" sz="1400" smtClean="0"/>
              <a:t>Pfeifer, P.E., Deutsch, S.J.: A Three-Stage Iterative Procedure for Space-Time Modeling. In: Technometrics, vol 22, pp. 35—47. ASA (1980)</a:t>
            </a:r>
            <a:endParaRPr lang="tr-TR" sz="1400" smtClean="0"/>
          </a:p>
          <a:p>
            <a:pPr>
              <a:buFontTx/>
              <a:buAutoNum type="arabicPeriod" startAt="9"/>
            </a:pPr>
            <a:r>
              <a:rPr lang="en-US" sz="1400" smtClean="0"/>
              <a:t>Cheng, T., Wang, J.Q., Li, X., Zhang, W.: A Hybrid Approach to Model Nonstationary Space-Time Series. In: The International Archives of the Photogrammetry, Remote Sensing and Spatial Information Sciences, vol. XXXVII, pp. 195—202, ISPRS (2008)</a:t>
            </a:r>
            <a:endParaRPr lang="tr-TR" sz="1400" smtClean="0"/>
          </a:p>
          <a:p>
            <a:pPr>
              <a:buFontTx/>
              <a:buAutoNum type="arabicPeriod" startAt="9"/>
            </a:pPr>
            <a:r>
              <a:rPr lang="tr-TR" sz="1400" smtClean="0"/>
              <a:t>Martin, R. L., Oeppen, J. E.: The Identification of Regional Forecasting Models Using Space-Time Correlation Functions. In: Transactions of the Institute of British Geographers, vol 66, pp. 95- 118, (1975)</a:t>
            </a:r>
          </a:p>
          <a:p>
            <a:pPr>
              <a:buFontTx/>
              <a:buAutoNum type="arabicPeriod" startAt="9"/>
            </a:pPr>
            <a:r>
              <a:rPr lang="tr-TR" sz="1400" smtClean="0"/>
              <a:t>Box, G. E.P., Jenkins, G.M., Reinsel G.C.: Time Series Analysis: Forecasting and Control. Prentice-Hall (1994)</a:t>
            </a:r>
          </a:p>
          <a:p>
            <a:endParaRPr lang="tr-TR" sz="1400" smtClean="0"/>
          </a:p>
        </p:txBody>
      </p:sp>
      <p:sp>
        <p:nvSpPr>
          <p:cNvPr id="4" name="1 Başlık"/>
          <p:cNvSpPr txBox="1">
            <a:spLocks/>
          </p:cNvSpPr>
          <p:nvPr/>
        </p:nvSpPr>
        <p:spPr bwMode="auto">
          <a:xfrm>
            <a:off x="214313" y="714375"/>
            <a:ext cx="8489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tr-TR" sz="24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References</a:t>
            </a:r>
            <a:endParaRPr lang="tr-TR" sz="24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Başlık"/>
          <p:cNvSpPr>
            <a:spLocks noGrp="1"/>
          </p:cNvSpPr>
          <p:nvPr>
            <p:ph type="title"/>
          </p:nvPr>
        </p:nvSpPr>
        <p:spPr>
          <a:xfrm>
            <a:off x="357188" y="2071688"/>
            <a:ext cx="8489950" cy="1296987"/>
          </a:xfrm>
        </p:spPr>
        <p:txBody>
          <a:bodyPr/>
          <a:lstStyle/>
          <a:p>
            <a:pPr algn="ctr"/>
            <a:r>
              <a:rPr lang="tr-TR" sz="4200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663575"/>
          </a:xfrm>
        </p:spPr>
        <p:txBody>
          <a:bodyPr/>
          <a:lstStyle/>
          <a:p>
            <a:r>
              <a:rPr lang="tr-TR" dirty="0" smtClean="0"/>
              <a:t>Outline</a:t>
            </a:r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>
          <a:xfrm>
            <a:off x="330200" y="1643063"/>
            <a:ext cx="8489950" cy="4522787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tr-TR" dirty="0" smtClean="0"/>
              <a:t>Introduction</a:t>
            </a:r>
            <a:r>
              <a:rPr lang="en-GB" dirty="0" smtClean="0"/>
              <a:t> – definition of STO</a:t>
            </a:r>
            <a:endParaRPr lang="tr-TR" dirty="0" smtClean="0"/>
          </a:p>
          <a:p>
            <a:pPr marL="514350" indent="-514350">
              <a:buFontTx/>
              <a:buAutoNum type="arabicPeriod"/>
            </a:pPr>
            <a:r>
              <a:rPr lang="en-GB" dirty="0" smtClean="0"/>
              <a:t>Existing methods </a:t>
            </a:r>
            <a:r>
              <a:rPr lang="en-GB" dirty="0" smtClean="0"/>
              <a:t>o</a:t>
            </a:r>
            <a:r>
              <a:rPr lang="tr-TR" dirty="0" smtClean="0"/>
              <a:t>n</a:t>
            </a:r>
            <a:r>
              <a:rPr lang="en-GB" dirty="0" smtClean="0"/>
              <a:t> </a:t>
            </a:r>
            <a:r>
              <a:rPr lang="en-GB" dirty="0" smtClean="0"/>
              <a:t>STO detection</a:t>
            </a:r>
            <a:endParaRPr lang="tr-TR" dirty="0" smtClean="0"/>
          </a:p>
          <a:p>
            <a:pPr marL="514350" indent="-514350">
              <a:buFontTx/>
              <a:buAutoNum type="arabicPeriod"/>
            </a:pPr>
            <a:r>
              <a:rPr lang="en-GB" dirty="0" smtClean="0"/>
              <a:t>Our</a:t>
            </a:r>
            <a:r>
              <a:rPr lang="tr-TR" dirty="0" smtClean="0"/>
              <a:t> Approach</a:t>
            </a:r>
            <a:r>
              <a:rPr lang="en-GB" dirty="0" smtClean="0"/>
              <a:t> </a:t>
            </a:r>
          </a:p>
          <a:p>
            <a:pPr marL="514350" indent="-514350">
              <a:buFontTx/>
              <a:buAutoNum type="arabicPeriod"/>
            </a:pPr>
            <a:r>
              <a:rPr lang="en-GB" dirty="0" smtClean="0"/>
              <a:t>The case study</a:t>
            </a:r>
            <a:endParaRPr lang="tr-TR" dirty="0" smtClean="0"/>
          </a:p>
          <a:p>
            <a:pPr marL="514350" indent="-514350">
              <a:buFontTx/>
              <a:buAutoNum type="arabicPeriod"/>
            </a:pPr>
            <a:r>
              <a:rPr lang="tr-TR" dirty="0" smtClean="0"/>
              <a:t>Conclusion – Future Work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>
          <a:xfrm>
            <a:off x="214313" y="714375"/>
            <a:ext cx="8489950" cy="571500"/>
          </a:xfrm>
        </p:spPr>
        <p:txBody>
          <a:bodyPr/>
          <a:lstStyle/>
          <a:p>
            <a:r>
              <a:rPr lang="tr-TR" sz="2400" smtClean="0"/>
              <a:t>1. Introduction</a:t>
            </a:r>
          </a:p>
        </p:txBody>
      </p:sp>
      <p:pic>
        <p:nvPicPr>
          <p:cNvPr id="17411" name="Content Placeholder 3" descr="outli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1285875"/>
            <a:ext cx="7143750" cy="451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Footer Placeholder 10"/>
          <p:cNvSpPr txBox="1">
            <a:spLocks/>
          </p:cNvSpPr>
          <p:nvPr/>
        </p:nvSpPr>
        <p:spPr bwMode="auto">
          <a:xfrm>
            <a:off x="285750" y="5786438"/>
            <a:ext cx="84963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200"/>
              <a:t>http://www.bio.uu.nl/~biostat/outlier.gif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143000"/>
            <a:ext cx="9072563" cy="200025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tr-TR" sz="2400" kern="200" dirty="0" smtClean="0"/>
              <a:t>Spatio-</a:t>
            </a:r>
            <a:r>
              <a:rPr lang="tr-TR" sz="2400" kern="200" dirty="0" err="1" smtClean="0"/>
              <a:t>temporal</a:t>
            </a:r>
            <a:r>
              <a:rPr lang="tr-TR" sz="2400" kern="200" dirty="0" smtClean="0"/>
              <a:t> </a:t>
            </a:r>
            <a:r>
              <a:rPr lang="tr-TR" sz="2400" kern="200" dirty="0" err="1" smtClean="0"/>
              <a:t>outlier</a:t>
            </a:r>
            <a:r>
              <a:rPr lang="tr-TR" sz="2400" kern="200" dirty="0" smtClean="0"/>
              <a:t> (STO) is an object whose </a:t>
            </a:r>
          </a:p>
          <a:p>
            <a:pPr algn="ctr">
              <a:buFontTx/>
              <a:buNone/>
              <a:defRPr/>
            </a:pPr>
            <a:r>
              <a:rPr lang="tr-TR" sz="2400" kern="200" dirty="0" smtClean="0"/>
              <a:t>non-spatial attribute value is significantly different </a:t>
            </a:r>
          </a:p>
          <a:p>
            <a:pPr algn="ctr">
              <a:buFontTx/>
              <a:buNone/>
              <a:defRPr/>
            </a:pPr>
            <a:r>
              <a:rPr lang="tr-TR" sz="2400" kern="200" dirty="0" smtClean="0"/>
              <a:t>from those of other objects in its </a:t>
            </a:r>
          </a:p>
          <a:p>
            <a:pPr algn="ctr">
              <a:buFontTx/>
              <a:buNone/>
              <a:defRPr/>
            </a:pPr>
            <a:r>
              <a:rPr lang="tr-TR" sz="2400" kern="200" dirty="0" smtClean="0"/>
              <a:t>spatio-</a:t>
            </a:r>
            <a:r>
              <a:rPr lang="tr-TR" sz="2400" kern="200" dirty="0" err="1" smtClean="0"/>
              <a:t>temporal</a:t>
            </a:r>
            <a:r>
              <a:rPr lang="tr-TR" sz="2400" kern="200" dirty="0" smtClean="0"/>
              <a:t> neighbourhood (STN).</a:t>
            </a:r>
            <a:endParaRPr lang="tr-TR" sz="2400" kern="2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000500" y="3357563"/>
          <a:ext cx="1333500" cy="1022352"/>
        </p:xfrm>
        <a:graphic>
          <a:graphicData uri="http://schemas.openxmlformats.org/drawingml/2006/table">
            <a:tbl>
              <a:tblPr/>
              <a:tblGrid>
                <a:gridCol w="444500"/>
                <a:gridCol w="444500"/>
                <a:gridCol w="444500"/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571625" y="3357563"/>
          <a:ext cx="1333500" cy="1022352"/>
        </p:xfrm>
        <a:graphic>
          <a:graphicData uri="http://schemas.openxmlformats.org/drawingml/2006/table">
            <a:tbl>
              <a:tblPr/>
              <a:tblGrid>
                <a:gridCol w="444500"/>
                <a:gridCol w="444500"/>
                <a:gridCol w="444500"/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t-1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429375" y="3357563"/>
          <a:ext cx="1333500" cy="966789"/>
        </p:xfrm>
        <a:graphic>
          <a:graphicData uri="http://schemas.openxmlformats.org/drawingml/2006/table">
            <a:tbl>
              <a:tblPr/>
              <a:tblGrid>
                <a:gridCol w="444500"/>
                <a:gridCol w="444500"/>
                <a:gridCol w="444500"/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5357813" y="3714750"/>
            <a:ext cx="1071562" cy="1588"/>
          </a:xfrm>
          <a:prstGeom prst="straightConnector1">
            <a:avLst/>
          </a:prstGeom>
          <a:ln>
            <a:solidFill>
              <a:schemeClr val="accent6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928938" y="3714750"/>
            <a:ext cx="1071562" cy="1588"/>
          </a:xfrm>
          <a:prstGeom prst="straightConnector1">
            <a:avLst/>
          </a:prstGeom>
          <a:ln>
            <a:solidFill>
              <a:schemeClr val="accent6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13" y="3500438"/>
            <a:ext cx="390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000500" y="4929188"/>
          <a:ext cx="1333500" cy="1022352"/>
        </p:xfrm>
        <a:graphic>
          <a:graphicData uri="http://schemas.openxmlformats.org/drawingml/2006/table">
            <a:tbl>
              <a:tblPr/>
              <a:tblGrid>
                <a:gridCol w="444500"/>
                <a:gridCol w="444500"/>
                <a:gridCol w="444500"/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571625" y="4929188"/>
          <a:ext cx="1333500" cy="1022352"/>
        </p:xfrm>
        <a:graphic>
          <a:graphicData uri="http://schemas.openxmlformats.org/drawingml/2006/table">
            <a:tbl>
              <a:tblPr/>
              <a:tblGrid>
                <a:gridCol w="444500"/>
                <a:gridCol w="444500"/>
                <a:gridCol w="444500"/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t-1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rot="10800000">
            <a:off x="2928938" y="5286375"/>
            <a:ext cx="1071562" cy="1588"/>
          </a:xfrm>
          <a:prstGeom prst="straightConnector1">
            <a:avLst/>
          </a:prstGeom>
          <a:ln>
            <a:solidFill>
              <a:schemeClr val="accent6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6429375" y="4929188"/>
          <a:ext cx="1333500" cy="966789"/>
        </p:xfrm>
        <a:graphic>
          <a:graphicData uri="http://schemas.openxmlformats.org/drawingml/2006/table">
            <a:tbl>
              <a:tblPr/>
              <a:tblGrid>
                <a:gridCol w="444500"/>
                <a:gridCol w="444500"/>
                <a:gridCol w="444500"/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5357813" y="5286375"/>
            <a:ext cx="1071562" cy="1588"/>
          </a:xfrm>
          <a:prstGeom prst="straightConnector1">
            <a:avLst/>
          </a:prstGeom>
          <a:ln>
            <a:solidFill>
              <a:schemeClr val="accent6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0400" y="5072063"/>
            <a:ext cx="35718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67" name="1 Başlık"/>
          <p:cNvSpPr>
            <a:spLocks noGrp="1"/>
          </p:cNvSpPr>
          <p:nvPr>
            <p:ph type="title"/>
          </p:nvPr>
        </p:nvSpPr>
        <p:spPr>
          <a:xfrm>
            <a:off x="214313" y="714375"/>
            <a:ext cx="8489950" cy="571500"/>
          </a:xfrm>
        </p:spPr>
        <p:txBody>
          <a:bodyPr/>
          <a:lstStyle/>
          <a:p>
            <a:r>
              <a:rPr lang="tr-TR" sz="2400" smtClean="0"/>
              <a:t>1. Introduction..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İçerik Yer Tutucusu"/>
          <p:cNvSpPr>
            <a:spLocks noGrp="1"/>
          </p:cNvSpPr>
          <p:nvPr>
            <p:ph idx="1"/>
          </p:nvPr>
        </p:nvSpPr>
        <p:spPr>
          <a:xfrm>
            <a:off x="330200" y="1500188"/>
            <a:ext cx="8489950" cy="4665662"/>
          </a:xfrm>
        </p:spPr>
        <p:txBody>
          <a:bodyPr/>
          <a:lstStyle/>
          <a:p>
            <a:r>
              <a:rPr lang="tr-TR" smtClean="0"/>
              <a:t>May occur either because of;</a:t>
            </a:r>
          </a:p>
          <a:p>
            <a:pPr lvl="1"/>
            <a:r>
              <a:rPr lang="tr-TR" smtClean="0"/>
              <a:t>Rare occurring spatial events (e.g. big earthquakes, volcanic activities, hurricanes, floods) or</a:t>
            </a:r>
          </a:p>
          <a:p>
            <a:pPr lvl="1"/>
            <a:r>
              <a:rPr lang="tr-TR" smtClean="0"/>
              <a:t>Faulty observations due to sensor failure.</a:t>
            </a:r>
          </a:p>
          <a:p>
            <a:pPr lvl="1">
              <a:buFontTx/>
              <a:buNone/>
            </a:pPr>
            <a:endParaRPr lang="tr-TR" smtClean="0"/>
          </a:p>
          <a:p>
            <a:r>
              <a:rPr lang="tr-TR" smtClean="0"/>
              <a:t>Important to capture and handle STOs</a:t>
            </a:r>
          </a:p>
          <a:p>
            <a:pPr lvl="1"/>
            <a:r>
              <a:rPr lang="tr-TR" smtClean="0"/>
              <a:t>Better modelling and understanding of the spatial phenomena.</a:t>
            </a:r>
          </a:p>
          <a:p>
            <a:pPr lvl="1"/>
            <a:r>
              <a:rPr lang="tr-TR" smtClean="0"/>
              <a:t>Detecting the faulty sensor</a:t>
            </a:r>
          </a:p>
          <a:p>
            <a:pPr>
              <a:buFontTx/>
              <a:buNone/>
            </a:pPr>
            <a:endParaRPr lang="tr-TR" smtClean="0"/>
          </a:p>
          <a:p>
            <a:pPr lvl="1"/>
            <a:endParaRPr lang="tr-TR" smtClean="0"/>
          </a:p>
          <a:p>
            <a:pPr lvl="1"/>
            <a:endParaRPr lang="tr-TR" smtClean="0"/>
          </a:p>
        </p:txBody>
      </p:sp>
      <p:sp>
        <p:nvSpPr>
          <p:cNvPr id="19459" name="1 Başlık"/>
          <p:cNvSpPr>
            <a:spLocks noGrp="1"/>
          </p:cNvSpPr>
          <p:nvPr>
            <p:ph type="title"/>
          </p:nvPr>
        </p:nvSpPr>
        <p:spPr>
          <a:xfrm>
            <a:off x="214313" y="714375"/>
            <a:ext cx="8489950" cy="571500"/>
          </a:xfrm>
        </p:spPr>
        <p:txBody>
          <a:bodyPr/>
          <a:lstStyle/>
          <a:p>
            <a:r>
              <a:rPr lang="tr-TR" sz="2400" smtClean="0"/>
              <a:t>1. Introduction..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İçerik Yer Tutucusu"/>
          <p:cNvSpPr>
            <a:spLocks noGrp="1"/>
          </p:cNvSpPr>
          <p:nvPr>
            <p:ph idx="1"/>
          </p:nvPr>
        </p:nvSpPr>
        <p:spPr>
          <a:xfrm>
            <a:off x="214313" y="2214563"/>
            <a:ext cx="8489950" cy="4071937"/>
          </a:xfrm>
        </p:spPr>
        <p:txBody>
          <a:bodyPr/>
          <a:lstStyle/>
          <a:p>
            <a:pPr algn="ctr">
              <a:buFontTx/>
              <a:buNone/>
            </a:pPr>
            <a:r>
              <a:rPr lang="tr-TR" smtClean="0"/>
              <a:t>Two definition need to be quantified</a:t>
            </a:r>
          </a:p>
          <a:p>
            <a:endParaRPr lang="tr-TR" smtClean="0"/>
          </a:p>
          <a:p>
            <a:pPr>
              <a:buFontTx/>
              <a:buNone/>
            </a:pPr>
            <a:endParaRPr lang="tr-TR" smtClean="0"/>
          </a:p>
          <a:p>
            <a:endParaRPr lang="tr-TR" smtClean="0"/>
          </a:p>
        </p:txBody>
      </p:sp>
      <p:sp>
        <p:nvSpPr>
          <p:cNvPr id="4" name="1 Başlık"/>
          <p:cNvSpPr txBox="1">
            <a:spLocks/>
          </p:cNvSpPr>
          <p:nvPr/>
        </p:nvSpPr>
        <p:spPr bwMode="auto">
          <a:xfrm>
            <a:off x="214313" y="714375"/>
            <a:ext cx="8489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tr-TR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tr-TR" sz="24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Introduction</a:t>
            </a:r>
            <a:r>
              <a:rPr lang="tr-TR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..</a:t>
            </a:r>
          </a:p>
        </p:txBody>
      </p:sp>
      <p:cxnSp>
        <p:nvCxnSpPr>
          <p:cNvPr id="6" name="5 Düz Ok Bağlayıcısı"/>
          <p:cNvCxnSpPr/>
          <p:nvPr/>
        </p:nvCxnSpPr>
        <p:spPr>
          <a:xfrm rot="10800000" flipV="1">
            <a:off x="2786063" y="2786063"/>
            <a:ext cx="1500187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Bulut Belirtme Çizgisi"/>
          <p:cNvSpPr/>
          <p:nvPr/>
        </p:nvSpPr>
        <p:spPr>
          <a:xfrm>
            <a:off x="571500" y="4429125"/>
            <a:ext cx="2214563" cy="1571625"/>
          </a:xfrm>
          <a:prstGeom prst="cloudCallout">
            <a:avLst>
              <a:gd name="adj1" fmla="val 40278"/>
              <a:gd name="adj2" fmla="val -6967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/>
              <a:t>STN of an </a:t>
            </a:r>
            <a:r>
              <a:rPr lang="tr-TR" dirty="0" err="1"/>
              <a:t>instance</a:t>
            </a:r>
            <a:r>
              <a:rPr lang="tr-TR" dirty="0"/>
              <a:t>? </a:t>
            </a:r>
          </a:p>
        </p:txBody>
      </p:sp>
      <p:cxnSp>
        <p:nvCxnSpPr>
          <p:cNvPr id="13" name="12 Düz Ok Bağlayıcısı"/>
          <p:cNvCxnSpPr/>
          <p:nvPr/>
        </p:nvCxnSpPr>
        <p:spPr>
          <a:xfrm>
            <a:off x="4572000" y="2786063"/>
            <a:ext cx="157162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Bulut Belirtme Çizgisi"/>
          <p:cNvSpPr/>
          <p:nvPr/>
        </p:nvSpPr>
        <p:spPr>
          <a:xfrm>
            <a:off x="6215063" y="4286250"/>
            <a:ext cx="2214562" cy="1643063"/>
          </a:xfrm>
          <a:prstGeom prst="cloudCallout">
            <a:avLst>
              <a:gd name="adj1" fmla="val -45743"/>
              <a:gd name="adj2" fmla="val -6078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 err="1"/>
              <a:t>Significantly</a:t>
            </a:r>
            <a:r>
              <a:rPr lang="tr-TR" dirty="0"/>
              <a:t> </a:t>
            </a:r>
            <a:r>
              <a:rPr lang="tr-TR" dirty="0" err="1"/>
              <a:t>different</a:t>
            </a:r>
            <a:r>
              <a:rPr lang="tr-TR" dirty="0"/>
              <a:t>?</a:t>
            </a:r>
          </a:p>
        </p:txBody>
      </p:sp>
      <p:sp>
        <p:nvSpPr>
          <p:cNvPr id="18" name="2 İçerik Yer Tutucusu"/>
          <p:cNvSpPr txBox="1">
            <a:spLocks/>
          </p:cNvSpPr>
          <p:nvPr/>
        </p:nvSpPr>
        <p:spPr bwMode="auto">
          <a:xfrm>
            <a:off x="0" y="1143000"/>
            <a:ext cx="907256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GB" sz="2000" kern="200" dirty="0">
                <a:latin typeface="+mn-lt"/>
              </a:rPr>
              <a:t>(STO) is an object whose non-spatial attribute value is significantly different from those of other objects in its spatio-temporal </a:t>
            </a:r>
            <a:r>
              <a:rPr lang="en-GB" sz="2000" kern="200" dirty="0" err="1" smtClean="0">
                <a:latin typeface="+mn-lt"/>
              </a:rPr>
              <a:t>neighbo</a:t>
            </a:r>
            <a:r>
              <a:rPr lang="tr-TR" sz="2000" kern="200" dirty="0" smtClean="0">
                <a:latin typeface="+mn-lt"/>
              </a:rPr>
              <a:t>u</a:t>
            </a:r>
            <a:r>
              <a:rPr lang="en-GB" sz="2000" kern="200" dirty="0" err="1" smtClean="0">
                <a:latin typeface="+mn-lt"/>
              </a:rPr>
              <a:t>rhood</a:t>
            </a:r>
            <a:r>
              <a:rPr lang="en-GB" sz="2000" kern="200" dirty="0" smtClean="0">
                <a:latin typeface="+mn-lt"/>
              </a:rPr>
              <a:t> </a:t>
            </a:r>
            <a:r>
              <a:rPr lang="en-GB" sz="2000" kern="200" dirty="0">
                <a:latin typeface="+mn-lt"/>
              </a:rPr>
              <a:t>(STN).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İçerik Yer Tutucusu"/>
          <p:cNvSpPr>
            <a:spLocks noGrp="1"/>
          </p:cNvSpPr>
          <p:nvPr>
            <p:ph idx="1"/>
          </p:nvPr>
        </p:nvSpPr>
        <p:spPr>
          <a:xfrm>
            <a:off x="357158" y="1071546"/>
            <a:ext cx="8489950" cy="5072062"/>
          </a:xfrm>
        </p:spPr>
        <p:txBody>
          <a:bodyPr/>
          <a:lstStyle/>
          <a:p>
            <a:pPr lvl="1">
              <a:buFontTx/>
              <a:buNone/>
            </a:pPr>
            <a:endParaRPr lang="en-GB" dirty="0" smtClean="0"/>
          </a:p>
          <a:p>
            <a:pPr lvl="1">
              <a:buFontTx/>
              <a:buNone/>
            </a:pPr>
            <a:r>
              <a:rPr lang="en-GB" dirty="0" smtClean="0"/>
              <a:t>1. Distance based </a:t>
            </a:r>
            <a:r>
              <a:rPr lang="en-GB" sz="1800" dirty="0" smtClean="0"/>
              <a:t>[1,3]</a:t>
            </a:r>
          </a:p>
          <a:p>
            <a:pPr lvl="1">
              <a:buFontTx/>
              <a:buNone/>
            </a:pPr>
            <a:r>
              <a:rPr lang="en-GB" dirty="0" smtClean="0">
                <a:sym typeface="Wingdings" pitchFamily="2" charset="2"/>
              </a:rPr>
              <a:t>		</a:t>
            </a:r>
            <a:r>
              <a:rPr lang="en-GB" sz="1800" dirty="0" smtClean="0">
                <a:sym typeface="Wingdings" pitchFamily="2" charset="2"/>
              </a:rPr>
              <a:t>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sz="1800" dirty="0" smtClean="0">
                <a:sym typeface="Wingdings" pitchFamily="2" charset="2"/>
              </a:rPr>
              <a:t>If the distance from a point to another points is high than the 		     predefined value, that point is outlier.</a:t>
            </a:r>
            <a:endParaRPr lang="en-GB" sz="1800" dirty="0" smtClean="0"/>
          </a:p>
          <a:p>
            <a:pPr lvl="1">
              <a:buFontTx/>
              <a:buNone/>
            </a:pPr>
            <a:r>
              <a:rPr lang="en-GB" dirty="0" smtClean="0"/>
              <a:t>2. Signal processing - wavelet analysis </a:t>
            </a:r>
            <a:r>
              <a:rPr lang="en-GB" sz="1800" dirty="0" smtClean="0"/>
              <a:t>[2,4]</a:t>
            </a:r>
          </a:p>
          <a:p>
            <a:pPr lvl="1">
              <a:buFontTx/>
              <a:buNone/>
            </a:pPr>
            <a:r>
              <a:rPr lang="en-GB" sz="1800" dirty="0" smtClean="0">
                <a:sym typeface="Wingdings" pitchFamily="2" charset="2"/>
              </a:rPr>
              <a:t>		 Higher frequency component of a signal is outlier.</a:t>
            </a:r>
            <a:endParaRPr lang="en-GB" dirty="0" smtClean="0"/>
          </a:p>
          <a:p>
            <a:pPr lvl="1">
              <a:buFontTx/>
              <a:buNone/>
            </a:pPr>
            <a:r>
              <a:rPr lang="en-GB" dirty="0" smtClean="0"/>
              <a:t>3. Clustering </a:t>
            </a:r>
            <a:r>
              <a:rPr lang="en-GB" sz="1800" dirty="0" smtClean="0"/>
              <a:t>[5,6,12]</a:t>
            </a:r>
          </a:p>
          <a:p>
            <a:pPr lvl="1">
              <a:buFontTx/>
              <a:buNone/>
            </a:pPr>
            <a:r>
              <a:rPr lang="en-GB" dirty="0" smtClean="0">
                <a:sym typeface="Wingdings" pitchFamily="2" charset="2"/>
              </a:rPr>
              <a:t>		</a:t>
            </a:r>
            <a:r>
              <a:rPr lang="en-GB" sz="1800" dirty="0" smtClean="0">
                <a:sym typeface="Wingdings" pitchFamily="2" charset="2"/>
              </a:rPr>
              <a:t> Outliers are by-products of clustering: The ones that can not be put in 	     a cluster.</a:t>
            </a:r>
            <a:endParaRPr lang="en-GB" dirty="0" smtClean="0"/>
          </a:p>
          <a:p>
            <a:pPr lvl="1">
              <a:buFontTx/>
              <a:buNone/>
            </a:pPr>
            <a:r>
              <a:rPr lang="en-GB" dirty="0" smtClean="0"/>
              <a:t>4. Visualization </a:t>
            </a:r>
            <a:r>
              <a:rPr lang="en-GB" sz="1800" dirty="0" smtClean="0"/>
              <a:t>[8]</a:t>
            </a:r>
          </a:p>
          <a:p>
            <a:pPr lvl="2">
              <a:buFontTx/>
              <a:buNone/>
            </a:pPr>
            <a:r>
              <a:rPr lang="en-GB" sz="1800" dirty="0" smtClean="0">
                <a:sym typeface="Wingdings" pitchFamily="2" charset="2"/>
              </a:rPr>
              <a:t> Combination of visual methods with statistics.</a:t>
            </a:r>
            <a:endParaRPr lang="en-GB" sz="1800" dirty="0" smtClean="0"/>
          </a:p>
          <a:p>
            <a:pPr lvl="1">
              <a:buFontTx/>
              <a:buNone/>
            </a:pPr>
            <a:r>
              <a:rPr lang="en-GB" dirty="0" smtClean="0"/>
              <a:t>5. Graph-based </a:t>
            </a:r>
            <a:r>
              <a:rPr lang="en-GB" sz="1800" dirty="0" smtClean="0"/>
              <a:t>[7,9]</a:t>
            </a:r>
          </a:p>
          <a:p>
            <a:pPr lvl="1">
              <a:buFontTx/>
              <a:buNone/>
            </a:pPr>
            <a:r>
              <a:rPr lang="en-GB" sz="1800" dirty="0" smtClean="0">
                <a:sym typeface="Wingdings" pitchFamily="2" charset="2"/>
              </a:rPr>
              <a:t>		 Outlier detection in network data. Relies on graph theory.</a:t>
            </a:r>
            <a:endParaRPr lang="en-GB" sz="1800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1 Başlık"/>
          <p:cNvSpPr txBox="1">
            <a:spLocks/>
          </p:cNvSpPr>
          <p:nvPr/>
        </p:nvSpPr>
        <p:spPr bwMode="auto">
          <a:xfrm>
            <a:off x="214313" y="714375"/>
            <a:ext cx="8489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tr-TR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GB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Outlier </a:t>
            </a:r>
            <a:r>
              <a:rPr lang="en-GB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detection methods </a:t>
            </a:r>
            <a:endParaRPr lang="tr-TR" sz="24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İçerik Yer Tutucusu"/>
          <p:cNvSpPr>
            <a:spLocks noGrp="1"/>
          </p:cNvSpPr>
          <p:nvPr>
            <p:ph idx="1"/>
          </p:nvPr>
        </p:nvSpPr>
        <p:spPr>
          <a:xfrm>
            <a:off x="357188" y="1571625"/>
            <a:ext cx="8489950" cy="4737100"/>
          </a:xfrm>
        </p:spPr>
        <p:txBody>
          <a:bodyPr/>
          <a:lstStyle/>
          <a:p>
            <a:r>
              <a:rPr lang="tr-TR" dirty="0" smtClean="0"/>
              <a:t>Most of the research did not consider space – time in an integrated manner.</a:t>
            </a:r>
          </a:p>
          <a:p>
            <a:r>
              <a:rPr lang="tr-TR" dirty="0" smtClean="0"/>
              <a:t>No quantitative means to define STN.</a:t>
            </a:r>
          </a:p>
          <a:p>
            <a:r>
              <a:rPr lang="tr-TR" dirty="0" smtClean="0"/>
              <a:t>Need to define several parameters, especially in clustering method. (e.g. number of outliers, k in k-NN, thresholds)</a:t>
            </a:r>
          </a:p>
          <a:p>
            <a:r>
              <a:rPr lang="tr-TR" dirty="0" smtClean="0"/>
              <a:t>Intuitive definition of STN.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</p:txBody>
      </p:sp>
      <p:sp>
        <p:nvSpPr>
          <p:cNvPr id="4" name="1 Başlık"/>
          <p:cNvSpPr txBox="1">
            <a:spLocks/>
          </p:cNvSpPr>
          <p:nvPr/>
        </p:nvSpPr>
        <p:spPr bwMode="auto">
          <a:xfrm>
            <a:off x="214313" y="714375"/>
            <a:ext cx="8489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tr-TR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GB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Limits in existing methods</a:t>
            </a:r>
            <a:endParaRPr lang="tr-TR" sz="24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50" y="1571625"/>
            <a:ext cx="8489950" cy="4808538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2 step procedure:</a:t>
            </a:r>
          </a:p>
          <a:p>
            <a:pPr marL="514350" indent="-514350">
              <a:buFontTx/>
              <a:buNone/>
              <a:defRPr/>
            </a:pPr>
            <a:r>
              <a:rPr lang="en-GB" dirty="0" smtClean="0"/>
              <a:t>		1. Using an existing space-time series analysis method </a:t>
            </a:r>
            <a:r>
              <a:rPr lang="en-GB" dirty="0" smtClean="0"/>
              <a:t>- </a:t>
            </a:r>
            <a:r>
              <a:rPr lang="en-GB" dirty="0" smtClean="0"/>
              <a:t>STARIMA</a:t>
            </a:r>
            <a:r>
              <a:rPr lang="en-GB" baseline="30000" dirty="0" smtClean="0"/>
              <a:t> </a:t>
            </a:r>
            <a:r>
              <a:rPr lang="en-GB" sz="1800" baseline="30000" dirty="0" smtClean="0"/>
              <a:t>[13] </a:t>
            </a:r>
            <a:r>
              <a:rPr lang="en-GB" dirty="0" smtClean="0"/>
              <a:t>,to define STN of </a:t>
            </a:r>
            <a:r>
              <a:rPr lang="en-GB" dirty="0" smtClean="0"/>
              <a:t>an instance </a:t>
            </a:r>
          </a:p>
          <a:p>
            <a:pPr marL="514350" indent="-514350">
              <a:buFontTx/>
              <a:buNone/>
              <a:defRPr/>
            </a:pPr>
            <a:r>
              <a:rPr lang="en-GB" dirty="0" smtClean="0"/>
              <a:t>		</a:t>
            </a:r>
          </a:p>
          <a:p>
            <a:pPr>
              <a:buFontTx/>
              <a:buNone/>
              <a:defRPr/>
            </a:pPr>
            <a:r>
              <a:rPr lang="en-GB" dirty="0" smtClean="0"/>
              <a:t>		2. After defining STN of an instance, finding STOs in the data.</a:t>
            </a:r>
            <a:endParaRPr lang="en-GB" dirty="0" smtClean="0"/>
          </a:p>
        </p:txBody>
      </p:sp>
      <p:sp>
        <p:nvSpPr>
          <p:cNvPr id="4" name="1 Başlık"/>
          <p:cNvSpPr txBox="1">
            <a:spLocks/>
          </p:cNvSpPr>
          <p:nvPr/>
        </p:nvSpPr>
        <p:spPr bwMode="auto">
          <a:xfrm>
            <a:off x="214313" y="714375"/>
            <a:ext cx="8489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tr-TR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en-GB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Our</a:t>
            </a:r>
            <a:r>
              <a:rPr lang="tr-TR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B4620"/>
      </a:hlink>
      <a:folHlink>
        <a:srgbClr val="C88BA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 charset="0"/>
            <a:ea typeface="+mn-ea"/>
            <a:cs typeface="+mn-cs"/>
          </a:defRPr>
        </a:defPPr>
      </a:lstStyle>
    </a:tx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UCL midblue</Template>
  <TotalTime>6169</TotalTime>
  <Words>1156</Words>
  <Application>Microsoft Office PowerPoint</Application>
  <PresentationFormat>Ekran Gösterisi (4:3)</PresentationFormat>
  <Paragraphs>253</Paragraphs>
  <Slides>18</Slides>
  <Notes>0</Notes>
  <HiddenSlides>2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0" baseType="lpstr">
      <vt:lpstr>Custom Design</vt:lpstr>
      <vt:lpstr>Denklem</vt:lpstr>
      <vt:lpstr>Spatio – Temporal Outlier Detection in Environmental Data</vt:lpstr>
      <vt:lpstr>Outline</vt:lpstr>
      <vt:lpstr>1. Introduction</vt:lpstr>
      <vt:lpstr>1. Introduction..</vt:lpstr>
      <vt:lpstr>1. Introduction..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5. Conclusion – Future Work</vt:lpstr>
      <vt:lpstr>Slayt 16</vt:lpstr>
      <vt:lpstr>Slayt 17</vt:lpstr>
      <vt:lpstr>Thank you!</vt:lpstr>
    </vt:vector>
  </TitlesOfParts>
  <Company>Dept Geomatic Engineering, UCL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ANN</dc:title>
  <dc:creator>Tao Cheng</dc:creator>
  <cp:lastModifiedBy>Berk Anbaroğlu</cp:lastModifiedBy>
  <cp:revision>981</cp:revision>
  <dcterms:created xsi:type="dcterms:W3CDTF">1999-09-26T15:39:59Z</dcterms:created>
  <dcterms:modified xsi:type="dcterms:W3CDTF">2009-09-21T08:30:00Z</dcterms:modified>
</cp:coreProperties>
</file>